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56" r:id="rId2"/>
    <p:sldId id="257" r:id="rId3"/>
    <p:sldId id="258" r:id="rId4"/>
    <p:sldId id="259" r:id="rId5"/>
    <p:sldId id="260" r:id="rId6"/>
    <p:sldId id="261" r:id="rId7"/>
    <p:sldId id="262" r:id="rId8"/>
    <p:sldId id="265" r:id="rId9"/>
    <p:sldId id="266" r:id="rId10"/>
    <p:sldId id="263" r:id="rId11"/>
    <p:sldId id="267" r:id="rId12"/>
    <p:sldId id="268" r:id="rId13"/>
    <p:sldId id="264" r:id="rId14"/>
    <p:sldId id="270" r:id="rId15"/>
    <p:sldId id="269" r:id="rId16"/>
    <p:sldId id="271" r:id="rId17"/>
    <p:sldId id="272"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1624"/>
    <p:restoredTop sz="96165"/>
  </p:normalViewPr>
  <p:slideViewPr>
    <p:cSldViewPr snapToGrid="0" snapToObjects="1">
      <p:cViewPr varScale="1">
        <p:scale>
          <a:sx n="89" d="100"/>
          <a:sy n="89" d="100"/>
        </p:scale>
        <p:origin x="200" y="8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1" name="Freeform 6"/>
          <p:cNvSpPr/>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10001" y="1449147"/>
            <a:ext cx="10572000" cy="2971051"/>
          </a:xfrm>
        </p:spPr>
        <p:txBody>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810001" y="5280847"/>
            <a:ext cx="10572000" cy="434974"/>
          </a:xfrm>
        </p:spPr>
        <p:txBody>
          <a:bodyPr anchor="t"/>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A157568-E366-7343-9486-315C8E4595B5}" type="datetimeFigureOut">
              <a:rPr lang="en-US" smtClean="0"/>
              <a:t>8/28/22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CEA99D6-2FAB-FE43-9AF4-F2C19D8BDB85}" type="slidenum">
              <a:rPr lang="en-US" smtClean="0"/>
              <a:t>‹#›</a:t>
            </a:fld>
            <a:endParaRPr lang="en-US"/>
          </a:p>
        </p:txBody>
      </p:sp>
    </p:spTree>
    <p:extLst>
      <p:ext uri="{BB962C8B-B14F-4D97-AF65-F5344CB8AC3E}">
        <p14:creationId xmlns:p14="http://schemas.microsoft.com/office/powerpoint/2010/main" val="33308743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0000" y="4800600"/>
            <a:ext cx="10561418" cy="566738"/>
          </a:xfrm>
        </p:spPr>
        <p:txBody>
          <a:bodyPr anchor="b">
            <a:normAutofit/>
          </a:bodyPr>
          <a:lstStyle>
            <a:lvl1pPr algn="l">
              <a:defRPr sz="2400" b="0"/>
            </a:lvl1pPr>
          </a:lstStyle>
          <a:p>
            <a:r>
              <a:rPr lang="en-US"/>
              <a:t>Click to edit Master title style</a:t>
            </a:r>
            <a:endParaRPr lang="en-US" dirty="0"/>
          </a:p>
        </p:txBody>
      </p:sp>
      <p:sp>
        <p:nvSpPr>
          <p:cNvPr id="15" name="Picture Placeholder 14"/>
          <p:cNvSpPr>
            <a:spLocks noGrp="1" noChangeAspect="1"/>
          </p:cNvSpPr>
          <p:nvPr>
            <p:ph type="pic" sz="quarter" idx="13"/>
          </p:nvPr>
        </p:nvSpPr>
        <p:spPr bwMode="auto">
          <a:xfrm>
            <a:off x="0" y="0"/>
            <a:ext cx="12192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1600"/>
            </a:lvl1pPr>
          </a:lstStyle>
          <a:p>
            <a:r>
              <a:rPr lang="en-US"/>
              <a:t>Click icon to add picture</a:t>
            </a:r>
            <a:endParaRPr lang="en-US" dirty="0"/>
          </a:p>
        </p:txBody>
      </p:sp>
      <p:sp>
        <p:nvSpPr>
          <p:cNvPr id="4" name="Text Placeholder 3"/>
          <p:cNvSpPr>
            <a:spLocks noGrp="1"/>
          </p:cNvSpPr>
          <p:nvPr>
            <p:ph type="body" sz="half" idx="2"/>
          </p:nvPr>
        </p:nvSpPr>
        <p:spPr>
          <a:xfrm>
            <a:off x="810000" y="5367338"/>
            <a:ext cx="10561418"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A157568-E366-7343-9486-315C8E4595B5}" type="datetimeFigureOut">
              <a:rPr lang="en-US" smtClean="0"/>
              <a:t>8/28/22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CEA99D6-2FAB-FE43-9AF4-F2C19D8BDB85}" type="slidenum">
              <a:rPr lang="en-US" smtClean="0"/>
              <a:t>‹#›</a:t>
            </a:fld>
            <a:endParaRPr lang="en-US"/>
          </a:p>
        </p:txBody>
      </p:sp>
    </p:spTree>
    <p:extLst>
      <p:ext uri="{BB962C8B-B14F-4D97-AF65-F5344CB8AC3E}">
        <p14:creationId xmlns:p14="http://schemas.microsoft.com/office/powerpoint/2010/main" val="32008550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8" name="Freeform 6"/>
          <p:cNvSpPr>
            <a:spLocks noChangeAspect="1"/>
          </p:cNvSpPr>
          <p:nvPr/>
        </p:nvSpPr>
        <p:spPr bwMode="auto">
          <a:xfrm>
            <a:off x="631697" y="1081456"/>
            <a:ext cx="6332416"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50985" y="1238502"/>
            <a:ext cx="5893840" cy="2645912"/>
          </a:xfrm>
        </p:spPr>
        <p:txBody>
          <a:bodyPr anchor="b"/>
          <a:lstStyle>
            <a:lvl1pPr algn="l">
              <a:defRPr sz="4200" b="1" cap="none"/>
            </a:lvl1pPr>
          </a:lstStyle>
          <a:p>
            <a:r>
              <a:rPr lang="en-US"/>
              <a:t>Click to edit Master title style</a:t>
            </a:r>
            <a:endParaRPr lang="en-US" dirty="0"/>
          </a:p>
        </p:txBody>
      </p:sp>
      <p:sp>
        <p:nvSpPr>
          <p:cNvPr id="3" name="Text Placeholder 2"/>
          <p:cNvSpPr>
            <a:spLocks noGrp="1"/>
          </p:cNvSpPr>
          <p:nvPr>
            <p:ph type="body" idx="1"/>
          </p:nvPr>
        </p:nvSpPr>
        <p:spPr>
          <a:xfrm>
            <a:off x="853190" y="4443680"/>
            <a:ext cx="5891636" cy="713241"/>
          </a:xfrm>
        </p:spPr>
        <p:txBody>
          <a:bodyPr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9" name="Text Placeholder 5"/>
          <p:cNvSpPr>
            <a:spLocks noGrp="1"/>
          </p:cNvSpPr>
          <p:nvPr>
            <p:ph type="body" sz="quarter" idx="16"/>
          </p:nvPr>
        </p:nvSpPr>
        <p:spPr>
          <a:xfrm>
            <a:off x="7574642" y="1081456"/>
            <a:ext cx="3810001" cy="4075465"/>
          </a:xfrm>
        </p:spPr>
        <p:txBody>
          <a:bodyPr anchor="t"/>
          <a:lstStyle>
            <a:lvl1pPr marL="0" indent="0">
              <a:buFontTx/>
              <a:buNone/>
              <a:defRPr/>
            </a:lvl1pPr>
          </a:lstStyle>
          <a:p>
            <a:pPr lvl="0"/>
            <a:r>
              <a:rPr lang="en-US"/>
              <a:t>Click to edit Master text styles</a:t>
            </a:r>
          </a:p>
        </p:txBody>
      </p:sp>
      <p:sp>
        <p:nvSpPr>
          <p:cNvPr id="4" name="Date Placeholder 3"/>
          <p:cNvSpPr>
            <a:spLocks noGrp="1"/>
          </p:cNvSpPr>
          <p:nvPr>
            <p:ph type="dt" sz="half" idx="10"/>
          </p:nvPr>
        </p:nvSpPr>
        <p:spPr/>
        <p:txBody>
          <a:bodyPr/>
          <a:lstStyle/>
          <a:p>
            <a:fld id="{DA157568-E366-7343-9486-315C8E4595B5}" type="datetimeFigureOut">
              <a:rPr lang="en-US" smtClean="0"/>
              <a:t>8/28/22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CEA99D6-2FAB-FE43-9AF4-F2C19D8BDB85}" type="slidenum">
              <a:rPr lang="en-US" smtClean="0"/>
              <a:t>‹#›</a:t>
            </a:fld>
            <a:endParaRPr lang="en-US"/>
          </a:p>
        </p:txBody>
      </p:sp>
    </p:spTree>
    <p:extLst>
      <p:ext uri="{BB962C8B-B14F-4D97-AF65-F5344CB8AC3E}">
        <p14:creationId xmlns:p14="http://schemas.microsoft.com/office/powerpoint/2010/main" val="40049480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9" name="Freeform 6"/>
          <p:cNvSpPr>
            <a:spLocks noChangeAspect="1"/>
          </p:cNvSpPr>
          <p:nvPr/>
        </p:nvSpPr>
        <p:spPr bwMode="auto">
          <a:xfrm>
            <a:off x="1140884" y="2286585"/>
            <a:ext cx="4895115"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357089" y="2435957"/>
            <a:ext cx="4382521" cy="2007789"/>
          </a:xfrm>
        </p:spPr>
        <p:txBody>
          <a:bodyPr/>
          <a:lstStyle>
            <a:lvl1pPr>
              <a:defRPr sz="3200"/>
            </a:lvl1pPr>
          </a:lstStyle>
          <a:p>
            <a:r>
              <a:rPr lang="en-US"/>
              <a:t>Click to edit Master title style</a:t>
            </a:r>
            <a:endParaRPr lang="en-US" dirty="0"/>
          </a:p>
        </p:txBody>
      </p:sp>
      <p:sp>
        <p:nvSpPr>
          <p:cNvPr id="6" name="Text Placeholder 5"/>
          <p:cNvSpPr>
            <a:spLocks noGrp="1"/>
          </p:cNvSpPr>
          <p:nvPr>
            <p:ph type="body" sz="quarter" idx="16"/>
          </p:nvPr>
        </p:nvSpPr>
        <p:spPr>
          <a:xfrm>
            <a:off x="6156000" y="2286000"/>
            <a:ext cx="4880300" cy="2295525"/>
          </a:xfrm>
        </p:spPr>
        <p:txBody>
          <a:bodyPr anchor="t"/>
          <a:lstStyle>
            <a:lvl1pPr marL="0" indent="0">
              <a:buFontTx/>
              <a:buNone/>
              <a:defRPr/>
            </a:lvl1pPr>
          </a:lstStyle>
          <a:p>
            <a:pPr lvl="0"/>
            <a:r>
              <a:rPr lang="en-US"/>
              <a:t>Click to edit Master text styles</a:t>
            </a:r>
          </a:p>
        </p:txBody>
      </p:sp>
      <p:sp>
        <p:nvSpPr>
          <p:cNvPr id="2" name="Date Placeholder 1"/>
          <p:cNvSpPr>
            <a:spLocks noGrp="1"/>
          </p:cNvSpPr>
          <p:nvPr>
            <p:ph type="dt" sz="half" idx="10"/>
          </p:nvPr>
        </p:nvSpPr>
        <p:spPr/>
        <p:txBody>
          <a:bodyPr/>
          <a:lstStyle/>
          <a:p>
            <a:fld id="{DA157568-E366-7343-9486-315C8E4595B5}" type="datetimeFigureOut">
              <a:rPr lang="en-US" smtClean="0"/>
              <a:t>8/28/22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CEA99D6-2FAB-FE43-9AF4-F2C19D8BDB85}" type="slidenum">
              <a:rPr lang="en-US" smtClean="0"/>
              <a:t>‹#›</a:t>
            </a:fld>
            <a:endParaRPr lang="en-US"/>
          </a:p>
        </p:txBody>
      </p:sp>
    </p:spTree>
    <p:extLst>
      <p:ext uri="{BB962C8B-B14F-4D97-AF65-F5344CB8AC3E}">
        <p14:creationId xmlns:p14="http://schemas.microsoft.com/office/powerpoint/2010/main" val="265873826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A157568-E366-7343-9486-315C8E4595B5}" type="datetimeFigureOut">
              <a:rPr lang="en-US" smtClean="0"/>
              <a:t>8/28/22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CEA99D6-2FAB-FE43-9AF4-F2C19D8BDB85}" type="slidenum">
              <a:rPr lang="en-US" smtClean="0"/>
              <a:t>‹#›</a:t>
            </a:fld>
            <a:endParaRPr lang="en-US"/>
          </a:p>
        </p:txBody>
      </p:sp>
    </p:spTree>
    <p:extLst>
      <p:ext uri="{BB962C8B-B14F-4D97-AF65-F5344CB8AC3E}">
        <p14:creationId xmlns:p14="http://schemas.microsoft.com/office/powerpoint/2010/main" val="247756170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2" name="Freeform 6"/>
          <p:cNvSpPr>
            <a:spLocks noChangeAspect="1"/>
          </p:cNvSpPr>
          <p:nvPr/>
        </p:nvSpPr>
        <p:spPr bwMode="auto">
          <a:xfrm>
            <a:off x="7669651" y="446089"/>
            <a:ext cx="4522349" cy="5414962"/>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183540" y="586171"/>
            <a:ext cx="2494791" cy="51347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10001" y="446089"/>
            <a:ext cx="6611540" cy="5414962"/>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A157568-E366-7343-9486-315C8E4595B5}" type="datetimeFigureOut">
              <a:rPr lang="en-US" smtClean="0"/>
              <a:t>8/28/22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CEA99D6-2FAB-FE43-9AF4-F2C19D8BDB85}" type="slidenum">
              <a:rPr lang="en-US" smtClean="0"/>
              <a:t>‹#›</a:t>
            </a:fld>
            <a:endParaRPr lang="en-US"/>
          </a:p>
        </p:txBody>
      </p:sp>
    </p:spTree>
    <p:extLst>
      <p:ext uri="{BB962C8B-B14F-4D97-AF65-F5344CB8AC3E}">
        <p14:creationId xmlns:p14="http://schemas.microsoft.com/office/powerpoint/2010/main" val="29369517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1"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447188"/>
            <a:ext cx="10571998" cy="970450"/>
          </a:xfrm>
        </p:spPr>
        <p:txBody>
          <a:bodyPr/>
          <a:lstStyle/>
          <a:p>
            <a:r>
              <a:rPr lang="en-US"/>
              <a:t>Click to edit Master title style</a:t>
            </a:r>
            <a:endParaRPr lang="en-US" dirty="0"/>
          </a:p>
        </p:txBody>
      </p:sp>
      <p:sp>
        <p:nvSpPr>
          <p:cNvPr id="3" name="Content Placeholder 2"/>
          <p:cNvSpPr>
            <a:spLocks noGrp="1"/>
          </p:cNvSpPr>
          <p:nvPr>
            <p:ph idx="1"/>
          </p:nvPr>
        </p:nvSpPr>
        <p:spPr>
          <a:xfrm>
            <a:off x="818712" y="2222287"/>
            <a:ext cx="10554574" cy="36365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A157568-E366-7343-9486-315C8E4595B5}" type="datetimeFigureOut">
              <a:rPr lang="en-US" smtClean="0"/>
              <a:t>8/28/22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CEA99D6-2FAB-FE43-9AF4-F2C19D8BDB85}" type="slidenum">
              <a:rPr lang="en-US" smtClean="0"/>
              <a:t>‹#›</a:t>
            </a:fld>
            <a:endParaRPr lang="en-US"/>
          </a:p>
        </p:txBody>
      </p:sp>
    </p:spTree>
    <p:extLst>
      <p:ext uri="{BB962C8B-B14F-4D97-AF65-F5344CB8AC3E}">
        <p14:creationId xmlns:p14="http://schemas.microsoft.com/office/powerpoint/2010/main" val="31163986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 name="Freeform 7"/>
          <p:cNvSpPr/>
          <p:nvPr/>
        </p:nvSpPr>
        <p:spPr bwMode="auto">
          <a:xfrm>
            <a:off x="0" y="1"/>
            <a:ext cx="12192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2951396"/>
            <a:ext cx="10561418" cy="1468800"/>
          </a:xfrm>
        </p:spPr>
        <p:txBody>
          <a:bodyPr anchor="b"/>
          <a:lstStyle>
            <a:lvl1pPr algn="r">
              <a:defRPr sz="4800" b="1" cap="none"/>
            </a:lvl1pPr>
          </a:lstStyle>
          <a:p>
            <a:r>
              <a:rPr lang="en-US"/>
              <a:t>Click to edit Master title style</a:t>
            </a:r>
            <a:endParaRPr lang="en-US" dirty="0"/>
          </a:p>
        </p:txBody>
      </p:sp>
      <p:sp>
        <p:nvSpPr>
          <p:cNvPr id="3" name="Text Placeholder 2"/>
          <p:cNvSpPr>
            <a:spLocks noGrp="1"/>
          </p:cNvSpPr>
          <p:nvPr>
            <p:ph type="body" idx="1"/>
          </p:nvPr>
        </p:nvSpPr>
        <p:spPr>
          <a:xfrm>
            <a:off x="810000" y="5281201"/>
            <a:ext cx="10561418" cy="433955"/>
          </a:xfrm>
        </p:spPr>
        <p:txBody>
          <a:bodyPr anchor="t">
            <a:no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A157568-E366-7343-9486-315C8E4595B5}" type="datetimeFigureOut">
              <a:rPr lang="en-US" smtClean="0"/>
              <a:t>8/28/22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CEA99D6-2FAB-FE43-9AF4-F2C19D8BDB85}" type="slidenum">
              <a:rPr lang="en-US" smtClean="0"/>
              <a:t>‹#›</a:t>
            </a:fld>
            <a:endParaRPr lang="en-US"/>
          </a:p>
        </p:txBody>
      </p:sp>
    </p:spTree>
    <p:extLst>
      <p:ext uri="{BB962C8B-B14F-4D97-AF65-F5344CB8AC3E}">
        <p14:creationId xmlns:p14="http://schemas.microsoft.com/office/powerpoint/2010/main" val="7040578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18712" y="2222287"/>
            <a:ext cx="5185873" cy="363876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7415" y="2222287"/>
            <a:ext cx="5194583" cy="363876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A157568-E366-7343-9486-315C8E4595B5}" type="datetimeFigureOut">
              <a:rPr lang="en-US" smtClean="0"/>
              <a:t>8/28/22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CEA99D6-2FAB-FE43-9AF4-F2C19D8BDB85}" type="slidenum">
              <a:rPr lang="en-US" smtClean="0"/>
              <a:t>‹#›</a:t>
            </a:fld>
            <a:endParaRPr lang="en-US"/>
          </a:p>
        </p:txBody>
      </p:sp>
    </p:spTree>
    <p:extLst>
      <p:ext uri="{BB962C8B-B14F-4D97-AF65-F5344CB8AC3E}">
        <p14:creationId xmlns:p14="http://schemas.microsoft.com/office/powerpoint/2010/main" val="34806128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814728" y="2174875"/>
            <a:ext cx="5189857"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14729" y="2751138"/>
            <a:ext cx="5189856" cy="3109913"/>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7415" y="2174875"/>
            <a:ext cx="5194583"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7415" y="2751138"/>
            <a:ext cx="5194583" cy="3109913"/>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A157568-E366-7343-9486-315C8E4595B5}" type="datetimeFigureOut">
              <a:rPr lang="en-US" smtClean="0"/>
              <a:t>8/28/22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CEA99D6-2FAB-FE43-9AF4-F2C19D8BDB85}" type="slidenum">
              <a:rPr lang="en-US" smtClean="0"/>
              <a:t>‹#›</a:t>
            </a:fld>
            <a:endParaRPr lang="en-US"/>
          </a:p>
        </p:txBody>
      </p:sp>
    </p:spTree>
    <p:extLst>
      <p:ext uri="{BB962C8B-B14F-4D97-AF65-F5344CB8AC3E}">
        <p14:creationId xmlns:p14="http://schemas.microsoft.com/office/powerpoint/2010/main" val="30510822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A157568-E366-7343-9486-315C8E4595B5}" type="datetimeFigureOut">
              <a:rPr lang="en-US" smtClean="0"/>
              <a:t>8/28/22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CEA99D6-2FAB-FE43-9AF4-F2C19D8BDB85}" type="slidenum">
              <a:rPr lang="en-US" smtClean="0"/>
              <a:t>‹#›</a:t>
            </a:fld>
            <a:endParaRPr lang="en-US"/>
          </a:p>
        </p:txBody>
      </p:sp>
    </p:spTree>
    <p:extLst>
      <p:ext uri="{BB962C8B-B14F-4D97-AF65-F5344CB8AC3E}">
        <p14:creationId xmlns:p14="http://schemas.microsoft.com/office/powerpoint/2010/main" val="11348718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A157568-E366-7343-9486-315C8E4595B5}" type="datetimeFigureOut">
              <a:rPr lang="en-US" smtClean="0"/>
              <a:t>8/28/22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CEA99D6-2FAB-FE43-9AF4-F2C19D8BDB85}" type="slidenum">
              <a:rPr lang="en-US" smtClean="0"/>
              <a:t>‹#›</a:t>
            </a:fld>
            <a:endParaRPr lang="en-US"/>
          </a:p>
        </p:txBody>
      </p:sp>
    </p:spTree>
    <p:extLst>
      <p:ext uri="{BB962C8B-B14F-4D97-AF65-F5344CB8AC3E}">
        <p14:creationId xmlns:p14="http://schemas.microsoft.com/office/powerpoint/2010/main" val="35625264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2" name="Freeform 6"/>
          <p:cNvSpPr>
            <a:spLocks noChangeAspect="1"/>
          </p:cNvSpPr>
          <p:nvPr/>
        </p:nvSpPr>
        <p:spPr bwMode="auto">
          <a:xfrm>
            <a:off x="1073151" y="446087"/>
            <a:ext cx="3547533" cy="1814651"/>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073151" y="446088"/>
            <a:ext cx="3547533" cy="1618396"/>
          </a:xfrm>
        </p:spPr>
        <p:txBody>
          <a:bodyPr anchor="b"/>
          <a:lstStyle>
            <a:lvl1pPr algn="l">
              <a:defRPr sz="2000" b="1"/>
            </a:lvl1pPr>
          </a:lstStyle>
          <a:p>
            <a:r>
              <a:rPr lang="en-US"/>
              <a:t>Click to edit Master title style</a:t>
            </a:r>
            <a:endParaRPr lang="en-US" dirty="0"/>
          </a:p>
        </p:txBody>
      </p:sp>
      <p:sp>
        <p:nvSpPr>
          <p:cNvPr id="3" name="Content Placeholder 2"/>
          <p:cNvSpPr>
            <a:spLocks noGrp="1"/>
          </p:cNvSpPr>
          <p:nvPr>
            <p:ph idx="1"/>
          </p:nvPr>
        </p:nvSpPr>
        <p:spPr>
          <a:xfrm>
            <a:off x="4855633" y="446088"/>
            <a:ext cx="6252633" cy="541496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73151" y="2260738"/>
            <a:ext cx="3547533" cy="36003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A157568-E366-7343-9486-315C8E4595B5}" type="datetimeFigureOut">
              <a:rPr lang="en-US" smtClean="0"/>
              <a:t>8/28/22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CEA99D6-2FAB-FE43-9AF4-F2C19D8BDB85}" type="slidenum">
              <a:rPr lang="en-US" smtClean="0"/>
              <a:t>‹#›</a:t>
            </a:fld>
            <a:endParaRPr lang="en-US"/>
          </a:p>
        </p:txBody>
      </p:sp>
    </p:spTree>
    <p:extLst>
      <p:ext uri="{BB962C8B-B14F-4D97-AF65-F5344CB8AC3E}">
        <p14:creationId xmlns:p14="http://schemas.microsoft.com/office/powerpoint/2010/main" val="40114753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4728" y="727522"/>
            <a:ext cx="4852988" cy="1617163"/>
          </a:xfrm>
        </p:spPr>
        <p:txBody>
          <a:bodyPr anchor="b">
            <a:normAutofit/>
          </a:bodyPr>
          <a:lstStyle>
            <a:lvl1pPr algn="l">
              <a:defRPr sz="2400" b="0"/>
            </a:lvl1pPr>
          </a:lstStyle>
          <a:p>
            <a:r>
              <a:rPr lang="en-US"/>
              <a:t>Click to edit Master title style</a:t>
            </a:r>
            <a:endParaRPr lang="en-US" dirty="0"/>
          </a:p>
        </p:txBody>
      </p:sp>
      <p:sp>
        <p:nvSpPr>
          <p:cNvPr id="9" name="Picture Placeholder 11"/>
          <p:cNvSpPr>
            <a:spLocks noGrp="1" noChangeAspect="1"/>
          </p:cNvSpPr>
          <p:nvPr>
            <p:ph type="pic" sz="quarter" idx="13"/>
          </p:nvPr>
        </p:nvSpPr>
        <p:spPr bwMode="auto">
          <a:xfrm>
            <a:off x="6098117" y="0"/>
            <a:ext cx="6093883" cy="68580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headEnd/>
            <a:tailEnd/>
          </a:ln>
          <a:effectLst/>
        </p:spPr>
        <p:txBody>
          <a:bodyPr wrap="square" numCol="1" anchor="t" anchorCtr="0" compatLnSpc="1">
            <a:prstTxWarp prst="textNoShape">
              <a:avLst/>
            </a:prstTxWarp>
            <a:normAutofit/>
          </a:bodyPr>
          <a:lstStyle>
            <a:lvl1pPr algn="ctr">
              <a:buFontTx/>
              <a:buNone/>
              <a:defRPr sz="1400"/>
            </a:lvl1pPr>
          </a:lstStyle>
          <a:p>
            <a:r>
              <a:rPr lang="en-US"/>
              <a:t>Click icon to add picture</a:t>
            </a:r>
            <a:endParaRPr lang="en-US" dirty="0"/>
          </a:p>
        </p:txBody>
      </p:sp>
      <p:sp>
        <p:nvSpPr>
          <p:cNvPr id="4" name="Text Placeholder 3"/>
          <p:cNvSpPr>
            <a:spLocks noGrp="1"/>
          </p:cNvSpPr>
          <p:nvPr>
            <p:ph type="body" sz="half" idx="2"/>
          </p:nvPr>
        </p:nvSpPr>
        <p:spPr>
          <a:xfrm>
            <a:off x="814728" y="2344684"/>
            <a:ext cx="4852988" cy="3516365"/>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3885810" y="6041362"/>
            <a:ext cx="976879" cy="365125"/>
          </a:xfrm>
        </p:spPr>
        <p:txBody>
          <a:bodyPr/>
          <a:lstStyle/>
          <a:p>
            <a:fld id="{DA157568-E366-7343-9486-315C8E4595B5}" type="datetimeFigureOut">
              <a:rPr lang="en-US" smtClean="0"/>
              <a:t>8/28/22</a:t>
            </a:fld>
            <a:endParaRPr lang="en-US"/>
          </a:p>
        </p:txBody>
      </p:sp>
      <p:sp>
        <p:nvSpPr>
          <p:cNvPr id="6" name="Footer Placeholder 5"/>
          <p:cNvSpPr>
            <a:spLocks noGrp="1"/>
          </p:cNvSpPr>
          <p:nvPr>
            <p:ph type="ftr" sz="quarter" idx="11"/>
          </p:nvPr>
        </p:nvSpPr>
        <p:spPr>
          <a:xfrm>
            <a:off x="590396" y="6041362"/>
            <a:ext cx="3295413" cy="365125"/>
          </a:xfrm>
        </p:spPr>
        <p:txBody>
          <a:bodyPr/>
          <a:lstStyle/>
          <a:p>
            <a:endParaRPr lang="en-US"/>
          </a:p>
        </p:txBody>
      </p:sp>
      <p:sp>
        <p:nvSpPr>
          <p:cNvPr id="7" name="Slide Number Placeholder 6"/>
          <p:cNvSpPr>
            <a:spLocks noGrp="1"/>
          </p:cNvSpPr>
          <p:nvPr>
            <p:ph type="sldNum" sz="quarter" idx="12"/>
          </p:nvPr>
        </p:nvSpPr>
        <p:spPr>
          <a:xfrm>
            <a:off x="4862689" y="5915888"/>
            <a:ext cx="1062155" cy="490599"/>
          </a:xfrm>
        </p:spPr>
        <p:txBody>
          <a:bodyPr/>
          <a:lstStyle/>
          <a:p>
            <a:fld id="{FCEA99D6-2FAB-FE43-9AF4-F2C19D8BDB85}" type="slidenum">
              <a:rPr lang="en-US" smtClean="0"/>
              <a:t>‹#›</a:t>
            </a:fld>
            <a:endParaRPr lang="en-US"/>
          </a:p>
        </p:txBody>
      </p:sp>
    </p:spTree>
    <p:extLst>
      <p:ext uri="{BB962C8B-B14F-4D97-AF65-F5344CB8AC3E}">
        <p14:creationId xmlns:p14="http://schemas.microsoft.com/office/powerpoint/2010/main" val="26089510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0000" y="447188"/>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en-US"/>
              <a:t>Click to edit Master title style</a:t>
            </a:r>
            <a:endParaRPr lang="en-US" dirty="0"/>
          </a:p>
        </p:txBody>
      </p:sp>
      <p:sp>
        <p:nvSpPr>
          <p:cNvPr id="3" name="Text Placeholder 2"/>
          <p:cNvSpPr>
            <a:spLocks noGrp="1"/>
          </p:cNvSpPr>
          <p:nvPr>
            <p:ph type="body" idx="1"/>
          </p:nvPr>
        </p:nvSpPr>
        <p:spPr>
          <a:xfrm>
            <a:off x="810000" y="2184401"/>
            <a:ext cx="10563285" cy="3674397"/>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451514" y="6041362"/>
            <a:ext cx="8644320" cy="365125"/>
          </a:xfrm>
          <a:prstGeom prst="rect">
            <a:avLst/>
          </a:prstGeom>
        </p:spPr>
        <p:txBody>
          <a:bodyPr vert="horz" lIns="91440" tIns="45720" rIns="91440" bIns="45720" rtlCol="0" anchor="b"/>
          <a:lstStyle>
            <a:lvl1pPr algn="l">
              <a:defRPr sz="900">
                <a:solidFill>
                  <a:schemeClr val="tx1"/>
                </a:solidFill>
              </a:defRPr>
            </a:lvl1pPr>
          </a:lstStyle>
          <a:p>
            <a:endParaRPr lang="en-US"/>
          </a:p>
        </p:txBody>
      </p:sp>
      <p:sp>
        <p:nvSpPr>
          <p:cNvPr id="4" name="Date Placeholder 3"/>
          <p:cNvSpPr>
            <a:spLocks noGrp="1"/>
          </p:cNvSpPr>
          <p:nvPr>
            <p:ph type="dt" sz="half" idx="2"/>
          </p:nvPr>
        </p:nvSpPr>
        <p:spPr>
          <a:xfrm>
            <a:off x="9334626" y="6041362"/>
            <a:ext cx="1343706" cy="365125"/>
          </a:xfrm>
          <a:prstGeom prst="rect">
            <a:avLst/>
          </a:prstGeom>
        </p:spPr>
        <p:txBody>
          <a:bodyPr vert="horz" lIns="91440" tIns="45720" rIns="91440" bIns="45720" rtlCol="0" anchor="b"/>
          <a:lstStyle>
            <a:lvl1pPr algn="r">
              <a:defRPr sz="900">
                <a:solidFill>
                  <a:schemeClr val="tx1"/>
                </a:solidFill>
              </a:defRPr>
            </a:lvl1pPr>
          </a:lstStyle>
          <a:p>
            <a:fld id="{DA157568-E366-7343-9486-315C8E4595B5}" type="datetimeFigureOut">
              <a:rPr lang="en-US" smtClean="0"/>
              <a:t>8/28/22</a:t>
            </a:fld>
            <a:endParaRPr lang="en-US"/>
          </a:p>
        </p:txBody>
      </p:sp>
      <p:sp>
        <p:nvSpPr>
          <p:cNvPr id="6" name="Slide Number Placeholder 5"/>
          <p:cNvSpPr>
            <a:spLocks noGrp="1"/>
          </p:cNvSpPr>
          <p:nvPr>
            <p:ph type="sldNum" sz="quarter" idx="4"/>
          </p:nvPr>
        </p:nvSpPr>
        <p:spPr>
          <a:xfrm>
            <a:off x="10678331" y="5915888"/>
            <a:ext cx="1062155" cy="490599"/>
          </a:xfrm>
          <a:prstGeom prst="rect">
            <a:avLst/>
          </a:prstGeom>
        </p:spPr>
        <p:txBody>
          <a:bodyPr vert="horz" lIns="91440" tIns="45720" rIns="91440" bIns="10800" rtlCol="0" anchor="b"/>
          <a:lstStyle>
            <a:lvl1pPr algn="r">
              <a:defRPr sz="2000">
                <a:solidFill>
                  <a:schemeClr val="accent1"/>
                </a:solidFill>
              </a:defRPr>
            </a:lvl1pPr>
          </a:lstStyle>
          <a:p>
            <a:fld id="{FCEA99D6-2FAB-FE43-9AF4-F2C19D8BDB85}" type="slidenum">
              <a:rPr lang="en-US" smtClean="0"/>
              <a:t>‹#›</a:t>
            </a:fld>
            <a:endParaRPr lang="en-US"/>
          </a:p>
        </p:txBody>
      </p:sp>
    </p:spTree>
    <p:extLst>
      <p:ext uri="{BB962C8B-B14F-4D97-AF65-F5344CB8AC3E}">
        <p14:creationId xmlns:p14="http://schemas.microsoft.com/office/powerpoint/2010/main" val="2889256236"/>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Lst>
  <p:txStyles>
    <p:title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AC91C7-CAC7-3249-9EFC-6B6F6A625EAF}"/>
              </a:ext>
            </a:extLst>
          </p:cNvPr>
          <p:cNvSpPr>
            <a:spLocks noGrp="1"/>
          </p:cNvSpPr>
          <p:nvPr>
            <p:ph type="ctrTitle"/>
          </p:nvPr>
        </p:nvSpPr>
        <p:spPr/>
        <p:txBody>
          <a:bodyPr/>
          <a:lstStyle/>
          <a:p>
            <a:r>
              <a:rPr lang="en-US" dirty="0"/>
              <a:t>MVC</a:t>
            </a:r>
          </a:p>
        </p:txBody>
      </p:sp>
      <p:sp>
        <p:nvSpPr>
          <p:cNvPr id="3" name="Subtitle 2">
            <a:extLst>
              <a:ext uri="{FF2B5EF4-FFF2-40B4-BE49-F238E27FC236}">
                <a16:creationId xmlns:a16="http://schemas.microsoft.com/office/drawing/2014/main" id="{70930024-0AF9-1A45-A902-78FAF772586F}"/>
              </a:ext>
            </a:extLst>
          </p:cNvPr>
          <p:cNvSpPr>
            <a:spLocks noGrp="1"/>
          </p:cNvSpPr>
          <p:nvPr>
            <p:ph type="subTitle" idx="1"/>
          </p:nvPr>
        </p:nvSpPr>
        <p:spPr/>
        <p:txBody>
          <a:bodyPr>
            <a:normAutofit lnSpcReduction="10000"/>
          </a:bodyPr>
          <a:lstStyle/>
          <a:p>
            <a:r>
              <a:rPr lang="en-US" dirty="0"/>
              <a:t>With Me: Cody</a:t>
            </a:r>
          </a:p>
          <a:p>
            <a:endParaRPr lang="en-US" dirty="0"/>
          </a:p>
        </p:txBody>
      </p:sp>
    </p:spTree>
    <p:extLst>
      <p:ext uri="{BB962C8B-B14F-4D97-AF65-F5344CB8AC3E}">
        <p14:creationId xmlns:p14="http://schemas.microsoft.com/office/powerpoint/2010/main" val="2370278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CA0DE8-D7F8-1445-89A4-33BF7AED5DE0}"/>
              </a:ext>
            </a:extLst>
          </p:cNvPr>
          <p:cNvSpPr>
            <a:spLocks noGrp="1"/>
          </p:cNvSpPr>
          <p:nvPr>
            <p:ph type="title"/>
          </p:nvPr>
        </p:nvSpPr>
        <p:spPr/>
        <p:txBody>
          <a:bodyPr/>
          <a:lstStyle/>
          <a:p>
            <a:r>
              <a:rPr lang="en-US" dirty="0"/>
              <a:t>View</a:t>
            </a:r>
          </a:p>
        </p:txBody>
      </p:sp>
      <p:sp>
        <p:nvSpPr>
          <p:cNvPr id="3" name="Content Placeholder 2">
            <a:extLst>
              <a:ext uri="{FF2B5EF4-FFF2-40B4-BE49-F238E27FC236}">
                <a16:creationId xmlns:a16="http://schemas.microsoft.com/office/drawing/2014/main" id="{0C5566AA-7788-A64F-8A60-BFE3AB0BE1E9}"/>
              </a:ext>
            </a:extLst>
          </p:cNvPr>
          <p:cNvSpPr>
            <a:spLocks noGrp="1"/>
          </p:cNvSpPr>
          <p:nvPr>
            <p:ph idx="1"/>
          </p:nvPr>
        </p:nvSpPr>
        <p:spPr/>
        <p:txBody>
          <a:bodyPr/>
          <a:lstStyle/>
          <a:p>
            <a:r>
              <a:rPr lang="en-US" dirty="0"/>
              <a:t>The view component is responsible for taking the model data that’s been given to it by the controller and presenting it to the end user. </a:t>
            </a:r>
          </a:p>
          <a:p>
            <a:r>
              <a:rPr lang="en-US" dirty="0"/>
              <a:t>The view is commonly handled by a rendering engine like EJS, React, or Handlebars</a:t>
            </a:r>
          </a:p>
          <a:p>
            <a:r>
              <a:rPr lang="en-US" dirty="0"/>
              <a:t>Rendering engines add in programmatic functionality to what would be otherwise static HTML because there’s often no way to know how much data the model will serve up. The view has to be able to REACT ;) accordingly.</a:t>
            </a:r>
          </a:p>
        </p:txBody>
      </p:sp>
    </p:spTree>
    <p:extLst>
      <p:ext uri="{BB962C8B-B14F-4D97-AF65-F5344CB8AC3E}">
        <p14:creationId xmlns:p14="http://schemas.microsoft.com/office/powerpoint/2010/main" val="12279670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429415-07FF-BA4B-B1AF-F06E9910B88E}"/>
              </a:ext>
            </a:extLst>
          </p:cNvPr>
          <p:cNvSpPr>
            <a:spLocks noGrp="1"/>
          </p:cNvSpPr>
          <p:nvPr>
            <p:ph type="title"/>
          </p:nvPr>
        </p:nvSpPr>
        <p:spPr/>
        <p:txBody>
          <a:bodyPr/>
          <a:lstStyle/>
          <a:p>
            <a:r>
              <a:rPr lang="en-US" dirty="0"/>
              <a:t>View pt. 2</a:t>
            </a:r>
          </a:p>
        </p:txBody>
      </p:sp>
      <p:pic>
        <p:nvPicPr>
          <p:cNvPr id="5" name="Content Placeholder 4" descr="a code snipped a of a handlebars view template with the folder structure on the right">
            <a:extLst>
              <a:ext uri="{FF2B5EF4-FFF2-40B4-BE49-F238E27FC236}">
                <a16:creationId xmlns:a16="http://schemas.microsoft.com/office/drawing/2014/main" id="{084A0A90-7162-4F47-8298-026EADEDA941}"/>
              </a:ext>
            </a:extLst>
          </p:cNvPr>
          <p:cNvPicPr>
            <a:picLocks noGrp="1" noChangeAspect="1"/>
          </p:cNvPicPr>
          <p:nvPr>
            <p:ph idx="1"/>
          </p:nvPr>
        </p:nvPicPr>
        <p:blipFill>
          <a:blip r:embed="rId2"/>
          <a:stretch>
            <a:fillRect/>
          </a:stretch>
        </p:blipFill>
        <p:spPr>
          <a:xfrm>
            <a:off x="5592550" y="2365375"/>
            <a:ext cx="6407573" cy="3636963"/>
          </a:xfrm>
          <a:prstGeom prst="rect">
            <a:avLst/>
          </a:prstGeom>
        </p:spPr>
      </p:pic>
      <p:sp>
        <p:nvSpPr>
          <p:cNvPr id="6" name="Content Placeholder 2">
            <a:extLst>
              <a:ext uri="{FF2B5EF4-FFF2-40B4-BE49-F238E27FC236}">
                <a16:creationId xmlns:a16="http://schemas.microsoft.com/office/drawing/2014/main" id="{404F2BE3-2B86-C244-ACCB-AD4C0381A372}"/>
              </a:ext>
            </a:extLst>
          </p:cNvPr>
          <p:cNvSpPr txBox="1">
            <a:spLocks/>
          </p:cNvSpPr>
          <p:nvPr/>
        </p:nvSpPr>
        <p:spPr>
          <a:xfrm>
            <a:off x="818712" y="2222287"/>
            <a:ext cx="4773838" cy="4321388"/>
          </a:xfrm>
          <a:prstGeom prst="rect">
            <a:avLst/>
          </a:prstGeom>
          <a:effectLst>
            <a:outerShdw blurRad="50800" dir="14400000">
              <a:srgbClr val="000000">
                <a:alpha val="40000"/>
              </a:srgbClr>
            </a:outerShdw>
          </a:effectLst>
        </p:spPr>
        <p:txBody>
          <a:bodyPr vert="horz" lIns="91440" tIns="45720" rIns="91440" bIns="45720" rtlCol="0" anchor="ctr">
            <a:normAutofit/>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r>
              <a:rPr lang="en-US" dirty="0"/>
              <a:t>Again, the views have their own separate space in our codebase. Making changes to what the user sees can be done without affecting the model or controller components</a:t>
            </a:r>
          </a:p>
          <a:p>
            <a:r>
              <a:rPr lang="en-US" dirty="0"/>
              <a:t>The view templates (.</a:t>
            </a:r>
            <a:r>
              <a:rPr lang="en-US" dirty="0" err="1"/>
              <a:t>hbs</a:t>
            </a:r>
            <a:r>
              <a:rPr lang="en-US" dirty="0"/>
              <a:t> files -&gt;) can specify general HTML with additional logic to handle data. </a:t>
            </a:r>
          </a:p>
          <a:p>
            <a:r>
              <a:rPr lang="en-US" dirty="0"/>
              <a:t>These templates can also be snippets (partials) that can be imported into other templates for reusability</a:t>
            </a:r>
          </a:p>
        </p:txBody>
      </p:sp>
    </p:spTree>
    <p:extLst>
      <p:ext uri="{BB962C8B-B14F-4D97-AF65-F5344CB8AC3E}">
        <p14:creationId xmlns:p14="http://schemas.microsoft.com/office/powerpoint/2010/main" val="25119435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429415-07FF-BA4B-B1AF-F06E9910B88E}"/>
              </a:ext>
            </a:extLst>
          </p:cNvPr>
          <p:cNvSpPr>
            <a:spLocks noGrp="1"/>
          </p:cNvSpPr>
          <p:nvPr>
            <p:ph type="title"/>
          </p:nvPr>
        </p:nvSpPr>
        <p:spPr/>
        <p:txBody>
          <a:bodyPr/>
          <a:lstStyle/>
          <a:p>
            <a:r>
              <a:rPr lang="en-US" dirty="0"/>
              <a:t>View pt. 3</a:t>
            </a:r>
          </a:p>
        </p:txBody>
      </p:sp>
      <p:sp>
        <p:nvSpPr>
          <p:cNvPr id="4" name="Content Placeholder 3">
            <a:extLst>
              <a:ext uri="{FF2B5EF4-FFF2-40B4-BE49-F238E27FC236}">
                <a16:creationId xmlns:a16="http://schemas.microsoft.com/office/drawing/2014/main" id="{E1114DE1-86FD-F040-9161-0BDE1DBF5DC9}"/>
              </a:ext>
            </a:extLst>
          </p:cNvPr>
          <p:cNvSpPr>
            <a:spLocks noGrp="1"/>
          </p:cNvSpPr>
          <p:nvPr>
            <p:ph idx="1"/>
          </p:nvPr>
        </p:nvSpPr>
        <p:spPr/>
        <p:txBody>
          <a:bodyPr/>
          <a:lstStyle/>
          <a:p>
            <a:r>
              <a:rPr lang="en-US" dirty="0"/>
              <a:t>Views gives us:</a:t>
            </a:r>
          </a:p>
          <a:p>
            <a:pPr lvl="1"/>
            <a:r>
              <a:rPr lang="en-US" dirty="0"/>
              <a:t>The ability to manage what we send to the client without having to worry about listening to routes or pulling data from a datastore. </a:t>
            </a:r>
          </a:p>
          <a:p>
            <a:pPr lvl="1"/>
            <a:r>
              <a:rPr lang="en-US" dirty="0"/>
              <a:t>Our controller developers can send data to the view components (from the model) without knowing anything about how that data is going to be rendered. Is it EJS? React? Handlebars? </a:t>
            </a:r>
            <a:r>
              <a:rPr lang="en-US" altLang="ja-JP" dirty="0"/>
              <a:t>¯\_(</a:t>
            </a:r>
            <a:r>
              <a:rPr lang="ja-JP" altLang="en-US"/>
              <a:t>ツ</a:t>
            </a:r>
            <a:r>
              <a:rPr lang="en-US" altLang="ja-JP" dirty="0"/>
              <a:t>)_/¯</a:t>
            </a:r>
            <a:endParaRPr lang="en-US" dirty="0"/>
          </a:p>
          <a:p>
            <a:pPr lvl="1"/>
            <a:r>
              <a:rPr lang="en-US" dirty="0"/>
              <a:t>A separate place for the code we send to the client so it can now be edited without affecting the other parts. </a:t>
            </a:r>
          </a:p>
          <a:p>
            <a:pPr lvl="1"/>
            <a:endParaRPr lang="en-US" dirty="0"/>
          </a:p>
          <a:p>
            <a:pPr lvl="1"/>
            <a:endParaRPr lang="en-US" dirty="0"/>
          </a:p>
        </p:txBody>
      </p:sp>
    </p:spTree>
    <p:extLst>
      <p:ext uri="{BB962C8B-B14F-4D97-AF65-F5344CB8AC3E}">
        <p14:creationId xmlns:p14="http://schemas.microsoft.com/office/powerpoint/2010/main" val="17142550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BEC784-7AA6-BF48-B9A5-9BD163D2CAD4}"/>
              </a:ext>
            </a:extLst>
          </p:cNvPr>
          <p:cNvSpPr>
            <a:spLocks noGrp="1"/>
          </p:cNvSpPr>
          <p:nvPr>
            <p:ph type="title"/>
          </p:nvPr>
        </p:nvSpPr>
        <p:spPr/>
        <p:txBody>
          <a:bodyPr/>
          <a:lstStyle/>
          <a:p>
            <a:r>
              <a:rPr lang="en-US" dirty="0"/>
              <a:t>Controller</a:t>
            </a:r>
          </a:p>
        </p:txBody>
      </p:sp>
      <p:sp>
        <p:nvSpPr>
          <p:cNvPr id="3" name="Content Placeholder 2">
            <a:extLst>
              <a:ext uri="{FF2B5EF4-FFF2-40B4-BE49-F238E27FC236}">
                <a16:creationId xmlns:a16="http://schemas.microsoft.com/office/drawing/2014/main" id="{7472C38F-173A-3145-B049-8D086918C178}"/>
              </a:ext>
            </a:extLst>
          </p:cNvPr>
          <p:cNvSpPr>
            <a:spLocks noGrp="1"/>
          </p:cNvSpPr>
          <p:nvPr>
            <p:ph idx="1"/>
          </p:nvPr>
        </p:nvSpPr>
        <p:spPr/>
        <p:txBody>
          <a:bodyPr/>
          <a:lstStyle/>
          <a:p>
            <a:r>
              <a:rPr lang="en-US" dirty="0"/>
              <a:t>In so many words, the controller is what’s left when you pull the view and model components from the monolithic </a:t>
            </a:r>
            <a:r>
              <a:rPr lang="en-US" dirty="0" err="1"/>
              <a:t>server.js</a:t>
            </a:r>
            <a:r>
              <a:rPr lang="en-US" dirty="0"/>
              <a:t> you know and love. </a:t>
            </a:r>
          </a:p>
          <a:p>
            <a:r>
              <a:rPr lang="en-US" dirty="0"/>
              <a:t>The controller listens to incoming requests and, based on those requests, coordinates the interaction between the datastore (model) and what is ultimately seen by the client (view). </a:t>
            </a:r>
          </a:p>
          <a:p>
            <a:r>
              <a:rPr lang="en-US" dirty="0"/>
              <a:t>In the examples on the next few slides, we’ll be using express as our controller.</a:t>
            </a:r>
          </a:p>
        </p:txBody>
      </p:sp>
    </p:spTree>
    <p:extLst>
      <p:ext uri="{BB962C8B-B14F-4D97-AF65-F5344CB8AC3E}">
        <p14:creationId xmlns:p14="http://schemas.microsoft.com/office/powerpoint/2010/main" val="31009420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1E19A9-12D3-8B43-99D8-0C61257E22E3}"/>
              </a:ext>
            </a:extLst>
          </p:cNvPr>
          <p:cNvSpPr>
            <a:spLocks noGrp="1"/>
          </p:cNvSpPr>
          <p:nvPr>
            <p:ph type="title"/>
          </p:nvPr>
        </p:nvSpPr>
        <p:spPr/>
        <p:txBody>
          <a:bodyPr/>
          <a:lstStyle/>
          <a:p>
            <a:r>
              <a:rPr lang="en-US" dirty="0"/>
              <a:t>Controller pt. 2</a:t>
            </a:r>
          </a:p>
        </p:txBody>
      </p:sp>
      <p:sp>
        <p:nvSpPr>
          <p:cNvPr id="3" name="Content Placeholder 2">
            <a:extLst>
              <a:ext uri="{FF2B5EF4-FFF2-40B4-BE49-F238E27FC236}">
                <a16:creationId xmlns:a16="http://schemas.microsoft.com/office/drawing/2014/main" id="{EB44B5FE-388A-D24E-A384-D7EAD7C8D514}"/>
              </a:ext>
            </a:extLst>
          </p:cNvPr>
          <p:cNvSpPr>
            <a:spLocks noGrp="1"/>
          </p:cNvSpPr>
          <p:nvPr>
            <p:ph idx="1"/>
          </p:nvPr>
        </p:nvSpPr>
        <p:spPr>
          <a:xfrm>
            <a:off x="56711" y="2119763"/>
            <a:ext cx="5529702" cy="4595362"/>
          </a:xfrm>
        </p:spPr>
        <p:txBody>
          <a:bodyPr/>
          <a:lstStyle/>
          <a:p>
            <a:r>
              <a:rPr lang="en-US" dirty="0"/>
              <a:t>Here, we have our main </a:t>
            </a:r>
            <a:r>
              <a:rPr lang="en-US" dirty="0" err="1"/>
              <a:t>app.js</a:t>
            </a:r>
            <a:r>
              <a:rPr lang="en-US" dirty="0"/>
              <a:t> where you can see it requiring handlebars (view), passports (model), and files from our ./routes folder to perform a few operations using them. Again, this is because the controller acts as the facilitator between the view, the model, and the client. </a:t>
            </a:r>
          </a:p>
        </p:txBody>
      </p:sp>
      <p:pic>
        <p:nvPicPr>
          <p:cNvPr id="9" name="Picture 8" descr="a code snipped a of an express controller">
            <a:extLst>
              <a:ext uri="{FF2B5EF4-FFF2-40B4-BE49-F238E27FC236}">
                <a16:creationId xmlns:a16="http://schemas.microsoft.com/office/drawing/2014/main" id="{410A5C18-AF64-0848-8E9C-8DBC19E08514}"/>
              </a:ext>
            </a:extLst>
          </p:cNvPr>
          <p:cNvPicPr>
            <a:picLocks noChangeAspect="1"/>
          </p:cNvPicPr>
          <p:nvPr/>
        </p:nvPicPr>
        <p:blipFill>
          <a:blip r:embed="rId2"/>
          <a:stretch>
            <a:fillRect/>
          </a:stretch>
        </p:blipFill>
        <p:spPr>
          <a:xfrm>
            <a:off x="7315200" y="1950537"/>
            <a:ext cx="3209924" cy="4764588"/>
          </a:xfrm>
          <a:prstGeom prst="rect">
            <a:avLst/>
          </a:prstGeom>
        </p:spPr>
      </p:pic>
    </p:spTree>
    <p:extLst>
      <p:ext uri="{BB962C8B-B14F-4D97-AF65-F5344CB8AC3E}">
        <p14:creationId xmlns:p14="http://schemas.microsoft.com/office/powerpoint/2010/main" val="24172071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1E19A9-12D3-8B43-99D8-0C61257E22E3}"/>
              </a:ext>
            </a:extLst>
          </p:cNvPr>
          <p:cNvSpPr>
            <a:spLocks noGrp="1"/>
          </p:cNvSpPr>
          <p:nvPr>
            <p:ph type="title"/>
          </p:nvPr>
        </p:nvSpPr>
        <p:spPr/>
        <p:txBody>
          <a:bodyPr/>
          <a:lstStyle/>
          <a:p>
            <a:r>
              <a:rPr lang="en-US" dirty="0"/>
              <a:t>Controller - router</a:t>
            </a:r>
          </a:p>
        </p:txBody>
      </p:sp>
      <p:sp>
        <p:nvSpPr>
          <p:cNvPr id="3" name="Content Placeholder 2">
            <a:extLst>
              <a:ext uri="{FF2B5EF4-FFF2-40B4-BE49-F238E27FC236}">
                <a16:creationId xmlns:a16="http://schemas.microsoft.com/office/drawing/2014/main" id="{EB44B5FE-388A-D24E-A384-D7EAD7C8D514}"/>
              </a:ext>
            </a:extLst>
          </p:cNvPr>
          <p:cNvSpPr>
            <a:spLocks noGrp="1"/>
          </p:cNvSpPr>
          <p:nvPr>
            <p:ph idx="1"/>
          </p:nvPr>
        </p:nvSpPr>
        <p:spPr>
          <a:xfrm>
            <a:off x="56711" y="2119763"/>
            <a:ext cx="5529702" cy="4595362"/>
          </a:xfrm>
        </p:spPr>
        <p:txBody>
          <a:bodyPr/>
          <a:lstStyle/>
          <a:p>
            <a:r>
              <a:rPr lang="en-US" dirty="0"/>
              <a:t>The controller’s routes define all the different ways the client can interact with out site via the URL. The number of routes our site can support can get very large, so they too have their own spot in our codebase, the routes folder</a:t>
            </a:r>
          </a:p>
          <a:p>
            <a:r>
              <a:rPr lang="en-US" dirty="0"/>
              <a:t>Even within these individual route files, we can see the controller interacting with each layer, using passport to authenticate and save to our datastore and redirecting to different routes, where the view’s rendering engine gets called to render those pages.</a:t>
            </a:r>
          </a:p>
        </p:txBody>
      </p:sp>
      <p:pic>
        <p:nvPicPr>
          <p:cNvPr id="7" name="Picture 6" descr="a code snipped a of an express routerwith the folder structure on the right">
            <a:extLst>
              <a:ext uri="{FF2B5EF4-FFF2-40B4-BE49-F238E27FC236}">
                <a16:creationId xmlns:a16="http://schemas.microsoft.com/office/drawing/2014/main" id="{590C761D-4F88-6946-940A-DF4E5D15B0EB}"/>
              </a:ext>
            </a:extLst>
          </p:cNvPr>
          <p:cNvPicPr>
            <a:picLocks noChangeAspect="1"/>
          </p:cNvPicPr>
          <p:nvPr/>
        </p:nvPicPr>
        <p:blipFill>
          <a:blip r:embed="rId2"/>
          <a:stretch>
            <a:fillRect/>
          </a:stretch>
        </p:blipFill>
        <p:spPr>
          <a:xfrm>
            <a:off x="5753099" y="2119763"/>
            <a:ext cx="6219825" cy="4442732"/>
          </a:xfrm>
          <a:prstGeom prst="rect">
            <a:avLst/>
          </a:prstGeom>
        </p:spPr>
      </p:pic>
    </p:spTree>
    <p:extLst>
      <p:ext uri="{BB962C8B-B14F-4D97-AF65-F5344CB8AC3E}">
        <p14:creationId xmlns:p14="http://schemas.microsoft.com/office/powerpoint/2010/main" val="38961358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429415-07FF-BA4B-B1AF-F06E9910B88E}"/>
              </a:ext>
            </a:extLst>
          </p:cNvPr>
          <p:cNvSpPr>
            <a:spLocks noGrp="1"/>
          </p:cNvSpPr>
          <p:nvPr>
            <p:ph type="title"/>
          </p:nvPr>
        </p:nvSpPr>
        <p:spPr/>
        <p:txBody>
          <a:bodyPr/>
          <a:lstStyle/>
          <a:p>
            <a:r>
              <a:rPr lang="en-US" dirty="0"/>
              <a:t>Controller pt. 3</a:t>
            </a:r>
          </a:p>
        </p:txBody>
      </p:sp>
      <p:sp>
        <p:nvSpPr>
          <p:cNvPr id="4" name="Content Placeholder 3">
            <a:extLst>
              <a:ext uri="{FF2B5EF4-FFF2-40B4-BE49-F238E27FC236}">
                <a16:creationId xmlns:a16="http://schemas.microsoft.com/office/drawing/2014/main" id="{E1114DE1-86FD-F040-9161-0BDE1DBF5DC9}"/>
              </a:ext>
            </a:extLst>
          </p:cNvPr>
          <p:cNvSpPr>
            <a:spLocks noGrp="1"/>
          </p:cNvSpPr>
          <p:nvPr>
            <p:ph idx="1"/>
          </p:nvPr>
        </p:nvSpPr>
        <p:spPr/>
        <p:txBody>
          <a:bodyPr/>
          <a:lstStyle/>
          <a:p>
            <a:r>
              <a:rPr lang="en-US" dirty="0"/>
              <a:t>Controller gives us:</a:t>
            </a:r>
          </a:p>
          <a:p>
            <a:pPr lvl="1"/>
            <a:r>
              <a:rPr lang="en-US" dirty="0"/>
              <a:t>The ability to centrally manage access to the different parts of our site, letting the client, view, and model all talk through it. </a:t>
            </a:r>
          </a:p>
          <a:p>
            <a:pPr lvl="1"/>
            <a:r>
              <a:rPr lang="en-US" dirty="0"/>
              <a:t>Our model and view developers can customize how they store an render data without having to worry about how each of the other pieces are implemented. Is the view EJS? React? Handlebars? Is the model Mongo? SQL? Postgres? </a:t>
            </a:r>
            <a:r>
              <a:rPr lang="en-US" altLang="ja-JP" dirty="0"/>
              <a:t>¯\_(</a:t>
            </a:r>
            <a:r>
              <a:rPr lang="ja-JP" altLang="en-US"/>
              <a:t>ツ</a:t>
            </a:r>
            <a:r>
              <a:rPr lang="en-US" altLang="ja-JP" dirty="0"/>
              <a:t>)_/¯</a:t>
            </a:r>
            <a:endParaRPr lang="en-US" dirty="0"/>
          </a:p>
          <a:p>
            <a:pPr lvl="1"/>
            <a:r>
              <a:rPr lang="en-US" dirty="0"/>
              <a:t>A separate place for the code we use to interpret routs so it can now be edited without affecting the other parts. </a:t>
            </a:r>
          </a:p>
          <a:p>
            <a:pPr lvl="1"/>
            <a:endParaRPr lang="en-US" dirty="0"/>
          </a:p>
          <a:p>
            <a:pPr lvl="1"/>
            <a:endParaRPr lang="en-US" dirty="0"/>
          </a:p>
        </p:txBody>
      </p:sp>
    </p:spTree>
    <p:extLst>
      <p:ext uri="{BB962C8B-B14F-4D97-AF65-F5344CB8AC3E}">
        <p14:creationId xmlns:p14="http://schemas.microsoft.com/office/powerpoint/2010/main" val="11655624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190013-8001-8545-B148-8C3739DD6C48}"/>
              </a:ext>
            </a:extLst>
          </p:cNvPr>
          <p:cNvSpPr>
            <a:spLocks noGrp="1"/>
          </p:cNvSpPr>
          <p:nvPr>
            <p:ph type="title"/>
          </p:nvPr>
        </p:nvSpPr>
        <p:spPr/>
        <p:txBody>
          <a:bodyPr/>
          <a:lstStyle/>
          <a:p>
            <a:r>
              <a:rPr lang="en-US" dirty="0"/>
              <a:t>What is MVC?</a:t>
            </a:r>
          </a:p>
        </p:txBody>
      </p:sp>
      <p:sp>
        <p:nvSpPr>
          <p:cNvPr id="3" name="Content Placeholder 2">
            <a:extLst>
              <a:ext uri="{FF2B5EF4-FFF2-40B4-BE49-F238E27FC236}">
                <a16:creationId xmlns:a16="http://schemas.microsoft.com/office/drawing/2014/main" id="{2B413780-61DF-F44F-9CE9-1770A8269BF0}"/>
              </a:ext>
            </a:extLst>
          </p:cNvPr>
          <p:cNvSpPr>
            <a:spLocks noGrp="1"/>
          </p:cNvSpPr>
          <p:nvPr>
            <p:ph idx="1"/>
          </p:nvPr>
        </p:nvSpPr>
        <p:spPr/>
        <p:txBody>
          <a:bodyPr/>
          <a:lstStyle/>
          <a:p>
            <a:r>
              <a:rPr lang="en-US" dirty="0"/>
              <a:t>MVC is a design paradigm that allows us to separate out the main parts of server side code so that it is more modular, manageable, and sharable between a team of developers.</a:t>
            </a:r>
          </a:p>
          <a:p>
            <a:r>
              <a:rPr lang="en-US" dirty="0"/>
              <a:t>These parts (model, view, and controller) all interact via abstracted interfaces so that one can be modified without the concern of breaking the others. </a:t>
            </a:r>
          </a:p>
          <a:p>
            <a:r>
              <a:rPr lang="en-US" dirty="0"/>
              <a:t>Finally, it introduces a file structure for our code that Is segmented and logical, making things easier to find and problems easier to debug. </a:t>
            </a:r>
          </a:p>
        </p:txBody>
      </p:sp>
    </p:spTree>
    <p:extLst>
      <p:ext uri="{BB962C8B-B14F-4D97-AF65-F5344CB8AC3E}">
        <p14:creationId xmlns:p14="http://schemas.microsoft.com/office/powerpoint/2010/main" val="26444470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11F5DD-0A9D-0A43-B959-B94769290DD4}"/>
              </a:ext>
            </a:extLst>
          </p:cNvPr>
          <p:cNvSpPr>
            <a:spLocks noGrp="1"/>
          </p:cNvSpPr>
          <p:nvPr>
            <p:ph type="title"/>
          </p:nvPr>
        </p:nvSpPr>
        <p:spPr/>
        <p:txBody>
          <a:bodyPr/>
          <a:lstStyle/>
          <a:p>
            <a:r>
              <a:rPr lang="en-US" dirty="0"/>
              <a:t>How we start writing server-side code:</a:t>
            </a:r>
          </a:p>
        </p:txBody>
      </p:sp>
      <p:sp>
        <p:nvSpPr>
          <p:cNvPr id="3" name="Content Placeholder 2">
            <a:extLst>
              <a:ext uri="{FF2B5EF4-FFF2-40B4-BE49-F238E27FC236}">
                <a16:creationId xmlns:a16="http://schemas.microsoft.com/office/drawing/2014/main" id="{4EEC6736-5706-E04E-84CE-AB5F7919CACF}"/>
              </a:ext>
            </a:extLst>
          </p:cNvPr>
          <p:cNvSpPr>
            <a:spLocks noGrp="1"/>
          </p:cNvSpPr>
          <p:nvPr>
            <p:ph idx="1"/>
          </p:nvPr>
        </p:nvSpPr>
        <p:spPr/>
        <p:txBody>
          <a:bodyPr/>
          <a:lstStyle/>
          <a:p>
            <a:r>
              <a:rPr lang="en-US" dirty="0"/>
              <a:t>We use basic Separation of Concerns</a:t>
            </a:r>
          </a:p>
          <a:p>
            <a:pPr lvl="1"/>
            <a:r>
              <a:rPr lang="en-US" dirty="0" err="1"/>
              <a:t>Javascript</a:t>
            </a:r>
            <a:r>
              <a:rPr lang="en-US" dirty="0"/>
              <a:t> in one file (</a:t>
            </a:r>
            <a:r>
              <a:rPr lang="en-US" dirty="0" err="1"/>
              <a:t>server.js</a:t>
            </a:r>
            <a:r>
              <a:rPr lang="en-US" dirty="0"/>
              <a:t>)</a:t>
            </a:r>
          </a:p>
          <a:p>
            <a:pPr lvl="1"/>
            <a:r>
              <a:rPr lang="en-US" dirty="0"/>
              <a:t>Public folder has:</a:t>
            </a:r>
          </a:p>
          <a:p>
            <a:pPr lvl="2"/>
            <a:r>
              <a:rPr lang="en-US" dirty="0"/>
              <a:t>CSS (</a:t>
            </a:r>
            <a:r>
              <a:rPr lang="en-US" dirty="0" err="1"/>
              <a:t>style.css</a:t>
            </a:r>
            <a:r>
              <a:rPr lang="en-US" dirty="0"/>
              <a:t>)</a:t>
            </a:r>
          </a:p>
          <a:p>
            <a:pPr lvl="2"/>
            <a:r>
              <a:rPr lang="en-US" dirty="0"/>
              <a:t>Html (</a:t>
            </a:r>
            <a:r>
              <a:rPr lang="en-US" dirty="0" err="1"/>
              <a:t>index.html</a:t>
            </a:r>
            <a:r>
              <a:rPr lang="en-US" dirty="0"/>
              <a:t>)</a:t>
            </a:r>
          </a:p>
          <a:p>
            <a:r>
              <a:rPr lang="en-US" dirty="0"/>
              <a:t>“Good enough” for small sites/projects</a:t>
            </a:r>
          </a:p>
        </p:txBody>
      </p:sp>
    </p:spTree>
    <p:extLst>
      <p:ext uri="{BB962C8B-B14F-4D97-AF65-F5344CB8AC3E}">
        <p14:creationId xmlns:p14="http://schemas.microsoft.com/office/powerpoint/2010/main" val="35067345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47A758-7F30-334E-8239-9D5051DB2D35}"/>
              </a:ext>
            </a:extLst>
          </p:cNvPr>
          <p:cNvSpPr>
            <a:spLocks noGrp="1"/>
          </p:cNvSpPr>
          <p:nvPr>
            <p:ph type="title"/>
          </p:nvPr>
        </p:nvSpPr>
        <p:spPr/>
        <p:txBody>
          <a:bodyPr/>
          <a:lstStyle/>
          <a:p>
            <a:r>
              <a:rPr lang="en-US" dirty="0"/>
              <a:t>What happens as our get larger?</a:t>
            </a:r>
          </a:p>
        </p:txBody>
      </p:sp>
      <p:sp>
        <p:nvSpPr>
          <p:cNvPr id="3" name="Content Placeholder 2">
            <a:extLst>
              <a:ext uri="{FF2B5EF4-FFF2-40B4-BE49-F238E27FC236}">
                <a16:creationId xmlns:a16="http://schemas.microsoft.com/office/drawing/2014/main" id="{081D5581-1454-1E42-819B-49EE91C1D2A7}"/>
              </a:ext>
            </a:extLst>
          </p:cNvPr>
          <p:cNvSpPr>
            <a:spLocks noGrp="1"/>
          </p:cNvSpPr>
          <p:nvPr>
            <p:ph idx="1"/>
          </p:nvPr>
        </p:nvSpPr>
        <p:spPr/>
        <p:txBody>
          <a:bodyPr/>
          <a:lstStyle/>
          <a:p>
            <a:r>
              <a:rPr lang="en-US" dirty="0"/>
              <a:t>We add .html files new html files for different pages</a:t>
            </a:r>
          </a:p>
          <a:p>
            <a:r>
              <a:rPr lang="en-US" dirty="0"/>
              <a:t>We might add different .</a:t>
            </a:r>
            <a:r>
              <a:rPr lang="en-US" dirty="0" err="1"/>
              <a:t>css</a:t>
            </a:r>
            <a:r>
              <a:rPr lang="en-US" dirty="0"/>
              <a:t> files to handle stylistic changes</a:t>
            </a:r>
          </a:p>
          <a:p>
            <a:r>
              <a:rPr lang="en-US" dirty="0"/>
              <a:t>We still use one </a:t>
            </a:r>
            <a:r>
              <a:rPr lang="en-US" dirty="0" err="1"/>
              <a:t>js</a:t>
            </a:r>
            <a:r>
              <a:rPr lang="en-US" dirty="0"/>
              <a:t> file to handle all the functional elements that deliver our content?</a:t>
            </a:r>
          </a:p>
        </p:txBody>
      </p:sp>
    </p:spTree>
    <p:extLst>
      <p:ext uri="{BB962C8B-B14F-4D97-AF65-F5344CB8AC3E}">
        <p14:creationId xmlns:p14="http://schemas.microsoft.com/office/powerpoint/2010/main" val="22918091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6785DC-5ECA-9946-84ED-0E7D77C15D2C}"/>
              </a:ext>
            </a:extLst>
          </p:cNvPr>
          <p:cNvSpPr>
            <a:spLocks noGrp="1"/>
          </p:cNvSpPr>
          <p:nvPr>
            <p:ph type="title"/>
          </p:nvPr>
        </p:nvSpPr>
        <p:spPr/>
        <p:txBody>
          <a:bodyPr/>
          <a:lstStyle/>
          <a:p>
            <a:r>
              <a:rPr lang="en-US" dirty="0"/>
              <a:t>Why a single </a:t>
            </a:r>
            <a:r>
              <a:rPr lang="en-US" dirty="0" err="1"/>
              <a:t>server.js</a:t>
            </a:r>
            <a:r>
              <a:rPr lang="en-US" dirty="0"/>
              <a:t> is a bad idea</a:t>
            </a:r>
          </a:p>
        </p:txBody>
      </p:sp>
      <p:sp>
        <p:nvSpPr>
          <p:cNvPr id="3" name="Content Placeholder 2">
            <a:extLst>
              <a:ext uri="{FF2B5EF4-FFF2-40B4-BE49-F238E27FC236}">
                <a16:creationId xmlns:a16="http://schemas.microsoft.com/office/drawing/2014/main" id="{B39E8948-5DA9-8845-A184-26229B8D36C2}"/>
              </a:ext>
            </a:extLst>
          </p:cNvPr>
          <p:cNvSpPr>
            <a:spLocks noGrp="1"/>
          </p:cNvSpPr>
          <p:nvPr>
            <p:ph idx="1"/>
          </p:nvPr>
        </p:nvSpPr>
        <p:spPr>
          <a:xfrm>
            <a:off x="818712" y="2222287"/>
            <a:ext cx="6329220" cy="3636511"/>
          </a:xfrm>
        </p:spPr>
        <p:txBody>
          <a:bodyPr/>
          <a:lstStyle/>
          <a:p>
            <a:r>
              <a:rPr lang="en-US" dirty="0"/>
              <a:t>Handling routing, rendering, listening, and responding for dozens (if not hundreds) of pages with different CRUD methods means your </a:t>
            </a:r>
            <a:r>
              <a:rPr lang="en-US" dirty="0" err="1"/>
              <a:t>server.js</a:t>
            </a:r>
            <a:r>
              <a:rPr lang="en-US" dirty="0"/>
              <a:t> gets very large very quickly</a:t>
            </a:r>
          </a:p>
          <a:p>
            <a:r>
              <a:rPr lang="en-US" dirty="0"/>
              <a:t>Debugging can be difficult, even if well organized</a:t>
            </a:r>
          </a:p>
          <a:p>
            <a:r>
              <a:rPr lang="en-US" dirty="0"/>
              <a:t>A single typo can take down the entire server</a:t>
            </a:r>
          </a:p>
          <a:p>
            <a:r>
              <a:rPr lang="en-US" dirty="0"/>
              <a:t>Collaboration can be very difficult</a:t>
            </a:r>
          </a:p>
          <a:p>
            <a:r>
              <a:rPr lang="en-US" dirty="0"/>
              <a:t>It’s like writing a 500-page  book on a scroll. </a:t>
            </a:r>
          </a:p>
        </p:txBody>
      </p:sp>
      <p:pic>
        <p:nvPicPr>
          <p:cNvPr id="4" name="Content Placeholder 4" descr="A very long scroll, rolled up on both ends because it's an incredibly long, like a monolithic server.js would be ">
            <a:extLst>
              <a:ext uri="{FF2B5EF4-FFF2-40B4-BE49-F238E27FC236}">
                <a16:creationId xmlns:a16="http://schemas.microsoft.com/office/drawing/2014/main" id="{C95F9F1D-183A-0B4F-A89F-41DC8E13A0AB}"/>
              </a:ext>
            </a:extLst>
          </p:cNvPr>
          <p:cNvPicPr>
            <a:picLocks noChangeAspect="1"/>
          </p:cNvPicPr>
          <p:nvPr/>
        </p:nvPicPr>
        <p:blipFill>
          <a:blip r:embed="rId2"/>
          <a:stretch>
            <a:fillRect/>
          </a:stretch>
        </p:blipFill>
        <p:spPr>
          <a:xfrm>
            <a:off x="7147932" y="2445556"/>
            <a:ext cx="4621384" cy="3077914"/>
          </a:xfrm>
          <a:prstGeom prst="rect">
            <a:avLst/>
          </a:prstGeom>
          <a:effectLst>
            <a:outerShdw blurRad="50800" dir="14400000">
              <a:srgbClr val="000000">
                <a:alpha val="40000"/>
              </a:srgbClr>
            </a:outerShdw>
          </a:effectLst>
        </p:spPr>
      </p:pic>
    </p:spTree>
    <p:extLst>
      <p:ext uri="{BB962C8B-B14F-4D97-AF65-F5344CB8AC3E}">
        <p14:creationId xmlns:p14="http://schemas.microsoft.com/office/powerpoint/2010/main" val="10418092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ABEF7F-9B3C-EA4C-8769-8FD318332DE8}"/>
              </a:ext>
            </a:extLst>
          </p:cNvPr>
          <p:cNvSpPr>
            <a:spLocks noGrp="1"/>
          </p:cNvSpPr>
          <p:nvPr>
            <p:ph type="title"/>
          </p:nvPr>
        </p:nvSpPr>
        <p:spPr/>
        <p:txBody>
          <a:bodyPr/>
          <a:lstStyle/>
          <a:p>
            <a:r>
              <a:rPr lang="en-US" dirty="0"/>
              <a:t>What would be better?</a:t>
            </a:r>
          </a:p>
        </p:txBody>
      </p:sp>
      <p:sp>
        <p:nvSpPr>
          <p:cNvPr id="11" name="Content Placeholder 2">
            <a:extLst>
              <a:ext uri="{FF2B5EF4-FFF2-40B4-BE49-F238E27FC236}">
                <a16:creationId xmlns:a16="http://schemas.microsoft.com/office/drawing/2014/main" id="{09362108-23F3-EB4A-9416-E77636121AE5}"/>
              </a:ext>
            </a:extLst>
          </p:cNvPr>
          <p:cNvSpPr txBox="1">
            <a:spLocks/>
          </p:cNvSpPr>
          <p:nvPr/>
        </p:nvSpPr>
        <p:spPr>
          <a:xfrm>
            <a:off x="176364" y="2222287"/>
            <a:ext cx="5460778" cy="3915956"/>
          </a:xfrm>
          <a:prstGeom prst="rect">
            <a:avLst/>
          </a:prstGeom>
          <a:effectLst>
            <a:outerShdw blurRad="50800" dir="14400000">
              <a:srgbClr val="000000">
                <a:alpha val="40000"/>
              </a:srgbClr>
            </a:outerShdw>
          </a:effectLst>
        </p:spPr>
        <p:txBody>
          <a:bodyPr vert="horz" lIns="91440" tIns="45720" rIns="91440" bIns="45720" rtlCol="0" anchor="ctr">
            <a:normAutofit/>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endParaRPr lang="en-US" dirty="0"/>
          </a:p>
        </p:txBody>
      </p:sp>
      <p:sp>
        <p:nvSpPr>
          <p:cNvPr id="13" name="Content Placeholder 12">
            <a:extLst>
              <a:ext uri="{FF2B5EF4-FFF2-40B4-BE49-F238E27FC236}">
                <a16:creationId xmlns:a16="http://schemas.microsoft.com/office/drawing/2014/main" id="{23F46BDA-6AD1-5B47-9C11-9C53498A565C}"/>
              </a:ext>
            </a:extLst>
          </p:cNvPr>
          <p:cNvSpPr>
            <a:spLocks noGrp="1"/>
          </p:cNvSpPr>
          <p:nvPr>
            <p:ph idx="1"/>
          </p:nvPr>
        </p:nvSpPr>
        <p:spPr>
          <a:xfrm>
            <a:off x="818712" y="2222287"/>
            <a:ext cx="7225537" cy="4425648"/>
          </a:xfrm>
        </p:spPr>
        <p:txBody>
          <a:bodyPr>
            <a:normAutofit/>
          </a:bodyPr>
          <a:lstStyle/>
          <a:p>
            <a:r>
              <a:rPr lang="en-US" dirty="0"/>
              <a:t>We want something like Separation of Concerns, but just for our JS</a:t>
            </a:r>
          </a:p>
          <a:p>
            <a:r>
              <a:rPr lang="en-US" dirty="0"/>
              <a:t>Should be easy to split up so a team can collaborate on it</a:t>
            </a:r>
          </a:p>
          <a:p>
            <a:r>
              <a:rPr lang="en-US" dirty="0"/>
              <a:t>These pieces should be “abstractable” (i.e. have interfaces) so that they can be used without worrying about the underlying code</a:t>
            </a:r>
          </a:p>
          <a:p>
            <a:r>
              <a:rPr lang="en-US" dirty="0"/>
              <a:t>They should also be logically organized such that the pieces are easy to find and like items are all held together</a:t>
            </a:r>
          </a:p>
          <a:p>
            <a:r>
              <a:rPr lang="en-US" dirty="0"/>
              <a:t>More like writing the chapters of your 500-page book in their own Trappers and storing them in your sweet Trapper Keeper</a:t>
            </a:r>
          </a:p>
          <a:p>
            <a:endParaRPr lang="en-US" dirty="0"/>
          </a:p>
        </p:txBody>
      </p:sp>
      <p:pic>
        <p:nvPicPr>
          <p:cNvPr id="1026" name="Picture 2" descr="Sonic the Hedgehog Trapper Keeper  90s design">
            <a:extLst>
              <a:ext uri="{FF2B5EF4-FFF2-40B4-BE49-F238E27FC236}">
                <a16:creationId xmlns:a16="http://schemas.microsoft.com/office/drawing/2014/main" id="{4BC9C473-5ECE-D149-BFE1-0B1E6734B9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90034" y="2826278"/>
            <a:ext cx="3505403" cy="31463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74889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C06406-1178-C444-90B0-543C4301829C}"/>
              </a:ext>
            </a:extLst>
          </p:cNvPr>
          <p:cNvSpPr>
            <a:spLocks noGrp="1"/>
          </p:cNvSpPr>
          <p:nvPr>
            <p:ph type="title"/>
          </p:nvPr>
        </p:nvSpPr>
        <p:spPr/>
        <p:txBody>
          <a:bodyPr/>
          <a:lstStyle/>
          <a:p>
            <a:r>
              <a:rPr lang="en-US" dirty="0"/>
              <a:t>Enter MVC</a:t>
            </a:r>
          </a:p>
        </p:txBody>
      </p:sp>
      <p:pic>
        <p:nvPicPr>
          <p:cNvPr id="11" name="Content Placeholder 10" descr="Leon using his browser to consume your full stack web application, beautifully constructed using the MVC model">
            <a:extLst>
              <a:ext uri="{FF2B5EF4-FFF2-40B4-BE49-F238E27FC236}">
                <a16:creationId xmlns:a16="http://schemas.microsoft.com/office/drawing/2014/main" id="{DD6CCE14-A7B8-9D40-8CAE-877EFF1AE1A4}"/>
              </a:ext>
            </a:extLst>
          </p:cNvPr>
          <p:cNvPicPr>
            <a:picLocks noGrp="1" noChangeAspect="1"/>
          </p:cNvPicPr>
          <p:nvPr>
            <p:ph idx="1"/>
          </p:nvPr>
        </p:nvPicPr>
        <p:blipFill>
          <a:blip r:embed="rId2"/>
          <a:stretch>
            <a:fillRect/>
          </a:stretch>
        </p:blipFill>
        <p:spPr>
          <a:xfrm>
            <a:off x="6462585" y="1631904"/>
            <a:ext cx="5609966" cy="4812472"/>
          </a:xfrm>
        </p:spPr>
      </p:pic>
      <p:sp>
        <p:nvSpPr>
          <p:cNvPr id="9" name="Title 1">
            <a:extLst>
              <a:ext uri="{FF2B5EF4-FFF2-40B4-BE49-F238E27FC236}">
                <a16:creationId xmlns:a16="http://schemas.microsoft.com/office/drawing/2014/main" id="{F62A884C-2B2D-FC49-BD7B-3BE0B109CFEF}"/>
              </a:ext>
            </a:extLst>
          </p:cNvPr>
          <p:cNvSpPr txBox="1">
            <a:spLocks/>
          </p:cNvSpPr>
          <p:nvPr/>
        </p:nvSpPr>
        <p:spPr>
          <a:xfrm>
            <a:off x="818712" y="722252"/>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1400" dirty="0"/>
              <a:t>Or as I like to call it, </a:t>
            </a:r>
            <a:r>
              <a:rPr lang="en-US" sz="1400" dirty="0" err="1"/>
              <a:t>MVCr</a:t>
            </a:r>
            <a:r>
              <a:rPr lang="en-US" sz="1400" dirty="0"/>
              <a:t> (because routers need love too)</a:t>
            </a:r>
          </a:p>
        </p:txBody>
      </p:sp>
      <p:sp>
        <p:nvSpPr>
          <p:cNvPr id="15" name="Content Placeholder 12">
            <a:extLst>
              <a:ext uri="{FF2B5EF4-FFF2-40B4-BE49-F238E27FC236}">
                <a16:creationId xmlns:a16="http://schemas.microsoft.com/office/drawing/2014/main" id="{DFED4282-654D-1442-99EF-5812EB3CB6C2}"/>
              </a:ext>
            </a:extLst>
          </p:cNvPr>
          <p:cNvSpPr txBox="1">
            <a:spLocks/>
          </p:cNvSpPr>
          <p:nvPr/>
        </p:nvSpPr>
        <p:spPr>
          <a:xfrm>
            <a:off x="818712" y="2222287"/>
            <a:ext cx="5767439" cy="4425648"/>
          </a:xfrm>
          <a:prstGeom prst="rect">
            <a:avLst/>
          </a:prstGeom>
          <a:effectLst>
            <a:outerShdw blurRad="50800" dir="14400000">
              <a:srgbClr val="000000">
                <a:alpha val="40000"/>
              </a:srgbClr>
            </a:outerShdw>
          </a:effectLst>
        </p:spPr>
        <p:txBody>
          <a:bodyPr vert="horz" lIns="91440" tIns="45720" rIns="91440" bIns="45720" rtlCol="0" anchor="ctr">
            <a:normAutofit/>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r>
              <a:rPr lang="en-US" dirty="0"/>
              <a:t>MVC is an architecture system for dividing your code into 3 main sections:</a:t>
            </a:r>
          </a:p>
          <a:p>
            <a:pPr lvl="1"/>
            <a:r>
              <a:rPr lang="en-US" dirty="0"/>
              <a:t> Model: Data storage management</a:t>
            </a:r>
          </a:p>
          <a:p>
            <a:pPr lvl="1"/>
            <a:r>
              <a:rPr lang="en-US" dirty="0"/>
              <a:t>View: How the the data/content is represented to the client. </a:t>
            </a:r>
          </a:p>
          <a:p>
            <a:pPr lvl="1"/>
            <a:r>
              <a:rPr lang="en-US" dirty="0"/>
              <a:t>Controller: Manages the interactions between the client and the other sections of MVC</a:t>
            </a:r>
          </a:p>
          <a:p>
            <a:endParaRPr lang="en-US" dirty="0"/>
          </a:p>
        </p:txBody>
      </p:sp>
    </p:spTree>
    <p:extLst>
      <p:ext uri="{BB962C8B-B14F-4D97-AF65-F5344CB8AC3E}">
        <p14:creationId xmlns:p14="http://schemas.microsoft.com/office/powerpoint/2010/main" val="15828473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92F10E-A17E-6745-B598-8BFE72039DDB}"/>
              </a:ext>
            </a:extLst>
          </p:cNvPr>
          <p:cNvSpPr>
            <a:spLocks noGrp="1"/>
          </p:cNvSpPr>
          <p:nvPr>
            <p:ph type="title"/>
          </p:nvPr>
        </p:nvSpPr>
        <p:spPr/>
        <p:txBody>
          <a:bodyPr/>
          <a:lstStyle/>
          <a:p>
            <a:r>
              <a:rPr lang="en-US" dirty="0"/>
              <a:t>Model</a:t>
            </a:r>
          </a:p>
        </p:txBody>
      </p:sp>
      <p:sp>
        <p:nvSpPr>
          <p:cNvPr id="3" name="Content Placeholder 2">
            <a:extLst>
              <a:ext uri="{FF2B5EF4-FFF2-40B4-BE49-F238E27FC236}">
                <a16:creationId xmlns:a16="http://schemas.microsoft.com/office/drawing/2014/main" id="{6C8965A7-E190-EE43-A74C-2189C8C9022C}"/>
              </a:ext>
            </a:extLst>
          </p:cNvPr>
          <p:cNvSpPr>
            <a:spLocks noGrp="1"/>
          </p:cNvSpPr>
          <p:nvPr>
            <p:ph idx="1"/>
          </p:nvPr>
        </p:nvSpPr>
        <p:spPr>
          <a:xfrm>
            <a:off x="818712" y="2222287"/>
            <a:ext cx="7925366" cy="4488002"/>
          </a:xfrm>
        </p:spPr>
        <p:txBody>
          <a:bodyPr/>
          <a:lstStyle/>
          <a:p>
            <a:r>
              <a:rPr lang="en-US" dirty="0"/>
              <a:t>The model determines the interface used to access data. </a:t>
            </a:r>
          </a:p>
          <a:p>
            <a:r>
              <a:rPr lang="en-US" dirty="0"/>
              <a:t>Through the use of </a:t>
            </a:r>
            <a:r>
              <a:rPr lang="en-US" u="sng" dirty="0"/>
              <a:t>Schemas</a:t>
            </a:r>
            <a:r>
              <a:rPr lang="en-US" dirty="0"/>
              <a:t>, specify what the data coming in and out of of the data store should look like.</a:t>
            </a:r>
          </a:p>
          <a:p>
            <a:r>
              <a:rPr lang="en-US" dirty="0"/>
              <a:t>Schema’s can be used to type-set and validate data</a:t>
            </a:r>
          </a:p>
        </p:txBody>
      </p:sp>
    </p:spTree>
    <p:extLst>
      <p:ext uri="{BB962C8B-B14F-4D97-AF65-F5344CB8AC3E}">
        <p14:creationId xmlns:p14="http://schemas.microsoft.com/office/powerpoint/2010/main" val="14781211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377C4D-385F-1141-8F38-801000B5F561}"/>
              </a:ext>
            </a:extLst>
          </p:cNvPr>
          <p:cNvSpPr>
            <a:spLocks noGrp="1"/>
          </p:cNvSpPr>
          <p:nvPr>
            <p:ph type="title"/>
          </p:nvPr>
        </p:nvSpPr>
        <p:spPr/>
        <p:txBody>
          <a:bodyPr/>
          <a:lstStyle/>
          <a:p>
            <a:r>
              <a:rPr lang="en-US" dirty="0"/>
              <a:t>Model - Schemas</a:t>
            </a:r>
          </a:p>
        </p:txBody>
      </p:sp>
      <p:sp>
        <p:nvSpPr>
          <p:cNvPr id="3" name="Content Placeholder 2">
            <a:extLst>
              <a:ext uri="{FF2B5EF4-FFF2-40B4-BE49-F238E27FC236}">
                <a16:creationId xmlns:a16="http://schemas.microsoft.com/office/drawing/2014/main" id="{D1631905-948E-BA43-94AE-3117CC531586}"/>
              </a:ext>
            </a:extLst>
          </p:cNvPr>
          <p:cNvSpPr>
            <a:spLocks noGrp="1"/>
          </p:cNvSpPr>
          <p:nvPr>
            <p:ph idx="1"/>
          </p:nvPr>
        </p:nvSpPr>
        <p:spPr>
          <a:xfrm>
            <a:off x="818712" y="2222287"/>
            <a:ext cx="7115466" cy="4516138"/>
          </a:xfrm>
        </p:spPr>
        <p:txBody>
          <a:bodyPr/>
          <a:lstStyle/>
          <a:p>
            <a:r>
              <a:rPr lang="en-US" dirty="0"/>
              <a:t>In the example to the right, the mongoose </a:t>
            </a:r>
            <a:r>
              <a:rPr lang="en-US" dirty="0" err="1"/>
              <a:t>UserSchema</a:t>
            </a:r>
            <a:r>
              <a:rPr lang="en-US" dirty="0"/>
              <a:t> is saying that user data </a:t>
            </a:r>
            <a:r>
              <a:rPr lang="en-US" u="sng" dirty="0"/>
              <a:t>requires</a:t>
            </a:r>
            <a:r>
              <a:rPr lang="en-US" dirty="0"/>
              <a:t>  things: </a:t>
            </a:r>
          </a:p>
          <a:p>
            <a:pPr lvl="1"/>
            <a:r>
              <a:rPr lang="en-US" dirty="0" err="1"/>
              <a:t>googleID</a:t>
            </a:r>
            <a:r>
              <a:rPr lang="en-US" dirty="0"/>
              <a:t> string, </a:t>
            </a:r>
          </a:p>
          <a:p>
            <a:pPr lvl="1"/>
            <a:r>
              <a:rPr lang="en-US" dirty="0" err="1"/>
              <a:t>displayName</a:t>
            </a:r>
            <a:r>
              <a:rPr lang="en-US" dirty="0"/>
              <a:t> string, </a:t>
            </a:r>
          </a:p>
          <a:p>
            <a:pPr lvl="1"/>
            <a:r>
              <a:rPr lang="en-US" dirty="0" err="1"/>
              <a:t>firstName</a:t>
            </a:r>
            <a:r>
              <a:rPr lang="en-US" dirty="0"/>
              <a:t> string,</a:t>
            </a:r>
          </a:p>
          <a:p>
            <a:pPr lvl="1"/>
            <a:r>
              <a:rPr lang="en-US" dirty="0" err="1"/>
              <a:t>lastName</a:t>
            </a:r>
            <a:r>
              <a:rPr lang="en-US" dirty="0"/>
              <a:t> string.</a:t>
            </a:r>
          </a:p>
          <a:p>
            <a:r>
              <a:rPr lang="en-US" dirty="0"/>
              <a:t>It can also have, but not required:</a:t>
            </a:r>
          </a:p>
          <a:p>
            <a:pPr lvl="1"/>
            <a:r>
              <a:rPr lang="en-US" dirty="0"/>
              <a:t>Image string (presumably an URL to an image file)</a:t>
            </a:r>
          </a:p>
          <a:p>
            <a:pPr lvl="1"/>
            <a:r>
              <a:rPr lang="en-US" dirty="0" err="1"/>
              <a:t>createdAd</a:t>
            </a:r>
            <a:r>
              <a:rPr lang="en-US" dirty="0"/>
              <a:t> date, which would be assumed to be now (relative to creation time) if unless otherwise specified </a:t>
            </a:r>
          </a:p>
          <a:p>
            <a:pPr lvl="1"/>
            <a:endParaRPr lang="en-US" dirty="0"/>
          </a:p>
          <a:p>
            <a:endParaRPr lang="en-US" dirty="0"/>
          </a:p>
        </p:txBody>
      </p:sp>
      <p:pic>
        <p:nvPicPr>
          <p:cNvPr id="4" name="Picture 3" descr="a code snippet of the definition of a mongoose Schema">
            <a:extLst>
              <a:ext uri="{FF2B5EF4-FFF2-40B4-BE49-F238E27FC236}">
                <a16:creationId xmlns:a16="http://schemas.microsoft.com/office/drawing/2014/main" id="{1B30892B-5AD7-D649-A4B9-6236C917ECAC}"/>
              </a:ext>
            </a:extLst>
          </p:cNvPr>
          <p:cNvPicPr>
            <a:picLocks noChangeAspect="1"/>
          </p:cNvPicPr>
          <p:nvPr/>
        </p:nvPicPr>
        <p:blipFill>
          <a:blip r:embed="rId2"/>
          <a:stretch>
            <a:fillRect/>
          </a:stretch>
        </p:blipFill>
        <p:spPr>
          <a:xfrm>
            <a:off x="8113419" y="1902844"/>
            <a:ext cx="3759931" cy="4835581"/>
          </a:xfrm>
          <a:prstGeom prst="rect">
            <a:avLst/>
          </a:prstGeom>
        </p:spPr>
      </p:pic>
    </p:spTree>
    <p:extLst>
      <p:ext uri="{BB962C8B-B14F-4D97-AF65-F5344CB8AC3E}">
        <p14:creationId xmlns:p14="http://schemas.microsoft.com/office/powerpoint/2010/main" val="19142759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C6AB92-9FF8-6A44-9468-FAED34DF6370}"/>
              </a:ext>
            </a:extLst>
          </p:cNvPr>
          <p:cNvSpPr>
            <a:spLocks noGrp="1"/>
          </p:cNvSpPr>
          <p:nvPr>
            <p:ph type="title"/>
          </p:nvPr>
        </p:nvSpPr>
        <p:spPr/>
        <p:txBody>
          <a:bodyPr/>
          <a:lstStyle/>
          <a:p>
            <a:r>
              <a:rPr lang="en-US" dirty="0"/>
              <a:t>Model pt. 2</a:t>
            </a:r>
          </a:p>
        </p:txBody>
      </p:sp>
      <p:sp>
        <p:nvSpPr>
          <p:cNvPr id="3" name="Content Placeholder 2">
            <a:extLst>
              <a:ext uri="{FF2B5EF4-FFF2-40B4-BE49-F238E27FC236}">
                <a16:creationId xmlns:a16="http://schemas.microsoft.com/office/drawing/2014/main" id="{1C357FA2-53CE-1D46-B718-BD08115B62C0}"/>
              </a:ext>
            </a:extLst>
          </p:cNvPr>
          <p:cNvSpPr>
            <a:spLocks noGrp="1"/>
          </p:cNvSpPr>
          <p:nvPr>
            <p:ph idx="1"/>
          </p:nvPr>
        </p:nvSpPr>
        <p:spPr/>
        <p:txBody>
          <a:bodyPr/>
          <a:lstStyle/>
          <a:p>
            <a:r>
              <a:rPr lang="en-US" dirty="0"/>
              <a:t>This all gives us 3 things:</a:t>
            </a:r>
          </a:p>
          <a:p>
            <a:pPr marL="800100" lvl="1" indent="-342900">
              <a:buFont typeface="+mj-lt"/>
              <a:buAutoNum type="arabicPeriod"/>
            </a:pPr>
            <a:r>
              <a:rPr lang="en-US" dirty="0"/>
              <a:t>If we add more request data from our data store, we know exactly what it looks like</a:t>
            </a:r>
          </a:p>
          <a:p>
            <a:pPr marL="800100" lvl="1" indent="-342900">
              <a:buFont typeface="+mj-lt"/>
              <a:buAutoNum type="arabicPeriod"/>
            </a:pPr>
            <a:r>
              <a:rPr lang="en-US" dirty="0"/>
              <a:t>Our controller developers can interact with the data store (through the model) without knowing anything about how the data store is implemented. Is it Mongo? SQL? Postgres? </a:t>
            </a:r>
            <a:r>
              <a:rPr lang="en-US" altLang="ja-JP" dirty="0"/>
              <a:t>¯\_(</a:t>
            </a:r>
            <a:r>
              <a:rPr lang="ja-JP" altLang="en-US"/>
              <a:t>ツ</a:t>
            </a:r>
            <a:r>
              <a:rPr lang="en-US" altLang="ja-JP" dirty="0"/>
              <a:t>)_/¯</a:t>
            </a:r>
          </a:p>
          <a:p>
            <a:pPr marL="800100" lvl="1" indent="-342900">
              <a:buFont typeface="+mj-lt"/>
              <a:buAutoNum type="arabicPeriod"/>
            </a:pPr>
            <a:r>
              <a:rPr lang="en-US" dirty="0"/>
              <a:t>Because models are stored separately from the controller and the views components, we know right where to look if we need to change them</a:t>
            </a:r>
          </a:p>
        </p:txBody>
      </p:sp>
    </p:spTree>
    <p:extLst>
      <p:ext uri="{BB962C8B-B14F-4D97-AF65-F5344CB8AC3E}">
        <p14:creationId xmlns:p14="http://schemas.microsoft.com/office/powerpoint/2010/main" val="20298133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Quotable">
  <a:themeElements>
    <a:clrScheme name="Quotable">
      <a:dk1>
        <a:sysClr val="windowText" lastClr="000000"/>
      </a:dk1>
      <a:lt1>
        <a:sysClr val="window" lastClr="FFFFFF"/>
      </a:lt1>
      <a:dk2>
        <a:srgbClr val="212121"/>
      </a:dk2>
      <a:lt2>
        <a:srgbClr val="636363"/>
      </a:lt2>
      <a:accent1>
        <a:srgbClr val="00C6BB"/>
      </a:accent1>
      <a:accent2>
        <a:srgbClr val="6FEBA0"/>
      </a:accent2>
      <a:accent3>
        <a:srgbClr val="B6DF5E"/>
      </a:accent3>
      <a:accent4>
        <a:srgbClr val="EFB251"/>
      </a:accent4>
      <a:accent5>
        <a:srgbClr val="EF755F"/>
      </a:accent5>
      <a:accent6>
        <a:srgbClr val="ED515C"/>
      </a:accent6>
      <a:hlink>
        <a:srgbClr val="8F8F8F"/>
      </a:hlink>
      <a:folHlink>
        <a:srgbClr val="A5A5A5"/>
      </a:folHlink>
    </a:clrScheme>
    <a:fontScheme name="Quotable">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Quotable">
      <a:fillStyleLst>
        <a:solidFill>
          <a:schemeClr val="phClr"/>
        </a:solidFill>
        <a:gradFill rotWithShape="1">
          <a:gsLst>
            <a:gs pos="0">
              <a:schemeClr val="phClr">
                <a:tint val="80000"/>
                <a:lumMod val="105000"/>
              </a:schemeClr>
            </a:gs>
            <a:gs pos="100000">
              <a:schemeClr val="phClr">
                <a:tint val="90000"/>
              </a:schemeClr>
            </a:gs>
          </a:gsLst>
          <a:lin ang="5400000" scaled="0"/>
        </a:gradFill>
        <a:blipFill rotWithShape="1">
          <a:blip xmlns:r="http://schemas.openxmlformats.org/officeDocument/2006/relationships" r:embed="rId1">
            <a:duotone>
              <a:schemeClr val="phClr">
                <a:tint val="98000"/>
                <a:lumMod val="102000"/>
              </a:schemeClr>
              <a:schemeClr val="phClr">
                <a:shade val="98000"/>
                <a:lumMod val="98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effectStyle>
        <a:effectStyle>
          <a:effectLst>
            <a:innerShdw blurRad="63500" dist="25400" dir="13500000">
              <a:srgbClr val="000000">
                <a:alpha val="75000"/>
              </a:srgbClr>
            </a:innerShdw>
          </a:effectLst>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Quotable" id="{39EC5628-30ED-4578-ACD8-9820EDB8E15A}" vid="{6F3559E9-1A4C-49D8-94D4-F41003531C49}"/>
    </a:ext>
  </a:extLst>
</a:theme>
</file>

<file path=docProps/app.xml><?xml version="1.0" encoding="utf-8"?>
<Properties xmlns="http://schemas.openxmlformats.org/officeDocument/2006/extended-properties" xmlns:vt="http://schemas.openxmlformats.org/officeDocument/2006/docPropsVTypes">
  <Template>{ABAA6FD5-3DE5-2D43-A608-E7F5B00AB295}tf10001121</Template>
  <TotalTime>561</TotalTime>
  <Words>1231</Words>
  <Application>Microsoft Macintosh PowerPoint</Application>
  <PresentationFormat>Widescreen</PresentationFormat>
  <Paragraphs>80</Paragraphs>
  <Slides>17</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17</vt:i4>
      </vt:variant>
    </vt:vector>
  </HeadingPairs>
  <TitlesOfParts>
    <vt:vector size="21" baseType="lpstr">
      <vt:lpstr>Arial</vt:lpstr>
      <vt:lpstr>Century Gothic</vt:lpstr>
      <vt:lpstr>Wingdings 2</vt:lpstr>
      <vt:lpstr>Quotable</vt:lpstr>
      <vt:lpstr>MVC</vt:lpstr>
      <vt:lpstr>How we start writing server-side code:</vt:lpstr>
      <vt:lpstr>What happens as our get larger?</vt:lpstr>
      <vt:lpstr>Why a single server.js is a bad idea</vt:lpstr>
      <vt:lpstr>What would be better?</vt:lpstr>
      <vt:lpstr>Enter MVC</vt:lpstr>
      <vt:lpstr>Model</vt:lpstr>
      <vt:lpstr>Model - Schemas</vt:lpstr>
      <vt:lpstr>Model pt. 2</vt:lpstr>
      <vt:lpstr>View</vt:lpstr>
      <vt:lpstr>View pt. 2</vt:lpstr>
      <vt:lpstr>View pt. 3</vt:lpstr>
      <vt:lpstr>Controller</vt:lpstr>
      <vt:lpstr>Controller pt. 2</vt:lpstr>
      <vt:lpstr>Controller - router</vt:lpstr>
      <vt:lpstr>Controller pt. 3</vt:lpstr>
      <vt:lpstr>What is MVC?</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MVC</dc:title>
  <dc:creator>Microsoft Office User</dc:creator>
  <cp:lastModifiedBy>Microsoft Office User</cp:lastModifiedBy>
  <cp:revision>1</cp:revision>
  <dcterms:created xsi:type="dcterms:W3CDTF">2022-08-28T16:36:53Z</dcterms:created>
  <dcterms:modified xsi:type="dcterms:W3CDTF">2022-08-29T01:58:02Z</dcterms:modified>
</cp:coreProperties>
</file>